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  <p:sldMasterId id="2147483706" r:id="rId2"/>
  </p:sldMasterIdLst>
  <p:sldIdLst>
    <p:sldId id="256" r:id="rId3"/>
    <p:sldId id="259" r:id="rId4"/>
    <p:sldId id="268" r:id="rId5"/>
    <p:sldId id="270" r:id="rId6"/>
    <p:sldId id="271" r:id="rId7"/>
    <p:sldId id="273" r:id="rId8"/>
    <p:sldId id="274" r:id="rId9"/>
    <p:sldId id="264" r:id="rId10"/>
    <p:sldId id="258" r:id="rId11"/>
    <p:sldId id="257" r:id="rId12"/>
    <p:sldId id="267" r:id="rId13"/>
    <p:sldId id="262" r:id="rId14"/>
    <p:sldId id="272" r:id="rId15"/>
    <p:sldId id="269" r:id="rId16"/>
    <p:sldId id="275" r:id="rId17"/>
    <p:sldId id="26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5D05"/>
    <a:srgbClr val="6600FF"/>
    <a:srgbClr val="00FF99"/>
    <a:srgbClr val="67D828"/>
    <a:srgbClr val="A4DE12"/>
    <a:srgbClr val="F82828"/>
    <a:srgbClr val="FF5621"/>
    <a:srgbClr val="FA49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7C6FB-54FD-4788-A95A-AA7BCF5BF3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B1C6BD-C6C7-4EAB-BF05-50BB41845E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B6D27-C065-4B26-AF87-A3AFF5B23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6C038-94C6-4DB8-B400-7A001C2008F9}" type="datetimeFigureOut">
              <a:rPr lang="en-GB" smtClean="0"/>
              <a:t>23/05/2021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34CE88-E4FE-4F0D-BDF6-35BBADCFC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A100F0-D2FD-4A53-99F1-44A7DE6F3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2C90C-AB03-4D42-8D30-D708015D2A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6011649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5C698-1835-4201-B658-42411693B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DEB4D6-8C53-4B46-94BD-0D099951AA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B7C37C-FF9B-4D57-9307-4154BCB33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6C038-94C6-4DB8-B400-7A001C2008F9}" type="datetimeFigureOut">
              <a:rPr lang="en-GB" smtClean="0"/>
              <a:t>23/05/2021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DCC7A-8765-4A10-8BFA-3F0598D0A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D56B6A-D46B-4799-ADF3-B715DE06C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2C90C-AB03-4D42-8D30-D708015D2A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4031016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9160AB-7EE7-4D90-B50D-C39EF1012C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119656-B841-432E-95ED-AD96B3CE39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DC033-01BC-4F49-BEF5-CD544FDC0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6C038-94C6-4DB8-B400-7A001C2008F9}" type="datetimeFigureOut">
              <a:rPr lang="en-GB" smtClean="0"/>
              <a:t>23/05/2021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F77606-AAA6-4445-A5D9-1C6023EE3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01EC6-85C8-424A-832A-A3BE7020A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2C90C-AB03-4D42-8D30-D708015D2A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5179061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6C038-94C6-4DB8-B400-7A001C2008F9}" type="datetimeFigureOut">
              <a:rPr lang="en-GB" smtClean="0"/>
              <a:t>23/05/2021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2C90C-AB03-4D42-8D30-D708015D2A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434460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6C038-94C6-4DB8-B400-7A001C2008F9}" type="datetimeFigureOut">
              <a:rPr lang="en-GB" smtClean="0"/>
              <a:t>23/05/2021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2C90C-AB03-4D42-8D30-D708015D2A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2787403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6C038-94C6-4DB8-B400-7A001C2008F9}" type="datetimeFigureOut">
              <a:rPr lang="en-GB" smtClean="0"/>
              <a:t>23/05/2021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2C90C-AB03-4D42-8D30-D708015D2A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9484664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6C038-94C6-4DB8-B400-7A001C2008F9}" type="datetimeFigureOut">
              <a:rPr lang="en-GB" smtClean="0"/>
              <a:t>23/05/2021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2C90C-AB03-4D42-8D30-D708015D2A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1862586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6C038-94C6-4DB8-B400-7A001C2008F9}" type="datetimeFigureOut">
              <a:rPr lang="en-GB" smtClean="0"/>
              <a:t>23/05/2021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2C90C-AB03-4D42-8D30-D708015D2A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8235549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6C038-94C6-4DB8-B400-7A001C2008F9}" type="datetimeFigureOut">
              <a:rPr lang="en-GB" smtClean="0"/>
              <a:t>23/05/2021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2C90C-AB03-4D42-8D30-D708015D2A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573632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6C038-94C6-4DB8-B400-7A001C2008F9}" type="datetimeFigureOut">
              <a:rPr lang="en-GB" smtClean="0"/>
              <a:t>23/05/2021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2C90C-AB03-4D42-8D30-D708015D2A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9161547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6C038-94C6-4DB8-B400-7A001C2008F9}" type="datetimeFigureOut">
              <a:rPr lang="en-GB" smtClean="0"/>
              <a:t>23/05/2021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2C90C-AB03-4D42-8D30-D708015D2A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1903677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27B25-10A8-48EB-9DB6-1BDED8FC1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DADCD-7C22-4712-8949-FCF3A30C8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502A0C-E054-4AE0-A594-52216CB2E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6C038-94C6-4DB8-B400-7A001C2008F9}" type="datetimeFigureOut">
              <a:rPr lang="en-GB" smtClean="0"/>
              <a:t>23/05/2021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C9A9E5-8B5E-4CCE-9B0F-502E196C5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464F3-A56B-4D45-B6A1-1D6CD4B39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2C90C-AB03-4D42-8D30-D708015D2A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040750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FE66C038-94C6-4DB8-B400-7A001C2008F9}" type="datetimeFigureOut">
              <a:rPr lang="en-GB" smtClean="0"/>
              <a:t>23/05/2021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00E2C90C-AB03-4D42-8D30-D708015D2A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0805997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6C038-94C6-4DB8-B400-7A001C2008F9}" type="datetimeFigureOut">
              <a:rPr lang="en-GB" smtClean="0"/>
              <a:t>23/05/2021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2C90C-AB03-4D42-8D30-D708015D2A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010270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6C038-94C6-4DB8-B400-7A001C2008F9}" type="datetimeFigureOut">
              <a:rPr lang="en-GB" smtClean="0"/>
              <a:t>23/05/2021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2C90C-AB03-4D42-8D30-D708015D2A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7880587"/>
      </p:ext>
    </p:extLst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6C038-94C6-4DB8-B400-7A001C2008F9}" type="datetimeFigureOut">
              <a:rPr lang="en-GB" smtClean="0"/>
              <a:t>23/05/2021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2C90C-AB03-4D42-8D30-D708015D2A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5348036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6C038-94C6-4DB8-B400-7A001C2008F9}" type="datetimeFigureOut">
              <a:rPr lang="en-GB" smtClean="0"/>
              <a:t>23/05/2021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2C90C-AB03-4D42-8D30-D708015D2A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0706383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6C038-94C6-4DB8-B400-7A001C2008F9}" type="datetimeFigureOut">
              <a:rPr lang="en-GB" smtClean="0"/>
              <a:t>23/05/2021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2C90C-AB03-4D42-8D30-D708015D2A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7885001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6C038-94C6-4DB8-B400-7A001C2008F9}" type="datetimeFigureOut">
              <a:rPr lang="en-GB" smtClean="0"/>
              <a:t>23/05/2021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2C90C-AB03-4D42-8D30-D708015D2A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2990951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6C038-94C6-4DB8-B400-7A001C2008F9}" type="datetimeFigureOut">
              <a:rPr lang="en-GB" smtClean="0"/>
              <a:t>23/05/2021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2C90C-AB03-4D42-8D30-D708015D2A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4130034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6C038-94C6-4DB8-B400-7A001C2008F9}" type="datetimeFigureOut">
              <a:rPr lang="en-GB" smtClean="0"/>
              <a:t>23/05/2021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2C90C-AB03-4D42-8D30-D708015D2A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3412455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7ADCF-3FEC-4A04-B1DB-5F899FBBD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F91A5D-F224-4574-B9E6-4A388DC41A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C8512E-9CC5-4DE0-A205-80A1A7648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6C038-94C6-4DB8-B400-7A001C2008F9}" type="datetimeFigureOut">
              <a:rPr lang="en-GB" smtClean="0"/>
              <a:t>23/05/2021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FB74EA-5AD5-45C0-840C-121915C12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CE8B36-EAF4-4665-A692-F64B3BEB0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2C90C-AB03-4D42-8D30-D708015D2A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330903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6C660-F71E-4422-82EB-61B63918E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E638C-025F-4D1D-A861-B3CF449FBD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0D2E6D-4E20-485B-AB8A-9C57060A7E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7DAF04-4E4E-421A-B253-5CD56C707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6C038-94C6-4DB8-B400-7A001C2008F9}" type="datetimeFigureOut">
              <a:rPr lang="en-GB" smtClean="0"/>
              <a:t>23/05/2021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0CB6DB-702B-4371-974D-CC1942869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575B8A-B3BF-4A52-A224-12CC620C0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2C90C-AB03-4D42-8D30-D708015D2A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2752804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7A3B3-D597-49D6-A521-CC0BC0AF9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69FFD0-6311-4523-A658-4413D0CDEC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64D193-33F5-4369-BFC7-33586AD04A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9B015E-1571-4267-9414-DEA6A33A24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452C1B-9273-47A8-B147-C30C86FB03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95F609-7B24-4020-BE79-2AAB57F00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6C038-94C6-4DB8-B400-7A001C2008F9}" type="datetimeFigureOut">
              <a:rPr lang="en-GB" smtClean="0"/>
              <a:t>23/05/2021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826C0D-0F1E-4ADD-A5B0-DC6B5CD3A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89B851-0FB0-423F-A88A-5CFB98943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2C90C-AB03-4D42-8D30-D708015D2A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0935180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BE7D9-1540-449B-A240-A80CD5A41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5400C7-3BB0-4A41-96A4-3AE71B2D5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6C038-94C6-4DB8-B400-7A001C2008F9}" type="datetimeFigureOut">
              <a:rPr lang="en-GB" smtClean="0"/>
              <a:t>23/05/2021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F6258F-0A86-4755-A4F3-40D4F65C9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2CF33F-A3EF-4CBD-8BDA-A74F90CB8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2C90C-AB03-4D42-8D30-D708015D2A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2426666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2C14E0-B77E-40CA-8C27-D00A9DDE2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6C038-94C6-4DB8-B400-7A001C2008F9}" type="datetimeFigureOut">
              <a:rPr lang="en-GB" smtClean="0"/>
              <a:t>23/05/2021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C8FDCA-7D05-40BC-AE6A-C07DED6E1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7A81B2-5BF8-46BB-B1E5-FB641AB36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2C90C-AB03-4D42-8D30-D708015D2A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3543212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7E132-08F8-4A5D-B330-1C53B287E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DC1B1-8E31-42E5-8DBE-C88F75D26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939BA0-31D3-4E38-B0B1-2A70D4BC13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986E5C-9BC4-4D83-B7BA-8E4A0F7A1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6C038-94C6-4DB8-B400-7A001C2008F9}" type="datetimeFigureOut">
              <a:rPr lang="en-GB" smtClean="0"/>
              <a:t>23/05/2021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389F5C-41DF-4252-B894-FD0D09BE0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1819E0-1CDF-4C3B-B24A-BF0A0829E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2C90C-AB03-4D42-8D30-D708015D2A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9215937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4C55C-BF24-42ED-A8E9-E386463F2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3DA254-D245-4E28-B093-37AEBB5084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BFDA7-EFFD-4DDB-9075-ED9BE934A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F41E56-05BB-4F8D-8B9B-BDBFE49DC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6C038-94C6-4DB8-B400-7A001C2008F9}" type="datetimeFigureOut">
              <a:rPr lang="en-GB" smtClean="0"/>
              <a:t>23/05/2021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057DC0-B458-4BAD-A499-F95527DC8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0EAC49-049C-4699-9CAA-7FB098C65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2C90C-AB03-4D42-8D30-D708015D2A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4690766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ADB676-E306-47CE-BBD9-186CAF1AC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268D1B-AC2C-4D55-8DB3-3F8EDC00D6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E5CEF1-F157-4185-9FA1-9FB9E053DE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66C038-94C6-4DB8-B400-7A001C2008F9}" type="datetimeFigureOut">
              <a:rPr lang="en-GB" smtClean="0"/>
              <a:t>23/05/2021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DF1EB-27B5-42AE-AF8A-5E3567F1BA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47432B-8401-4AB3-AC4A-A737860E38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E2C90C-AB03-4D42-8D30-D708015D2A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7308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FE66C038-94C6-4DB8-B400-7A001C2008F9}" type="datetimeFigureOut">
              <a:rPr lang="en-GB" smtClean="0"/>
              <a:t>23/05/2021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0E2C90C-AB03-4D42-8D30-D708015D2A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28737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</p:sldLayoutIdLst>
  <p:transition spd="slow">
    <p:push dir="u"/>
  </p:transition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4298C21-F8BC-47E0-8392-5F9E8B694BBF}"/>
              </a:ext>
            </a:extLst>
          </p:cNvPr>
          <p:cNvSpPr/>
          <p:nvPr/>
        </p:nvSpPr>
        <p:spPr>
          <a:xfrm>
            <a:off x="431971" y="398526"/>
            <a:ext cx="11328058" cy="6082173"/>
          </a:xfrm>
          <a:prstGeom prst="rect">
            <a:avLst/>
          </a:prstGeom>
          <a:solidFill>
            <a:srgbClr val="F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A71E0F4-84C1-4774-95A5-A3A923C3B786}"/>
              </a:ext>
            </a:extLst>
          </p:cNvPr>
          <p:cNvSpPr txBox="1">
            <a:spLocks/>
          </p:cNvSpPr>
          <p:nvPr/>
        </p:nvSpPr>
        <p:spPr>
          <a:xfrm>
            <a:off x="633805" y="663974"/>
            <a:ext cx="10759758" cy="2326127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7200" b="1" dirty="0">
                <a:effectLst/>
                <a:latin typeface="+mj-lt"/>
                <a:ea typeface="+mj-ea"/>
                <a:cs typeface="+mj-cs"/>
              </a:rPr>
              <a:t>IMDb </a:t>
            </a:r>
            <a:r>
              <a:rPr lang="en-US" sz="7200" b="1" dirty="0">
                <a:effectLst/>
                <a:latin typeface="+mj-lt"/>
                <a:ea typeface="+mj-ea"/>
                <a:cs typeface="+mj-cs"/>
              </a:rPr>
              <a:t>Movie </a:t>
            </a:r>
            <a:r>
              <a:rPr lang="en-US" sz="7200" b="1" dirty="0">
                <a:effectLst/>
                <a:latin typeface="+mj-lt"/>
                <a:ea typeface="+mj-ea"/>
                <a:cs typeface="+mj-cs"/>
              </a:rPr>
              <a:t>Multi-Label Genre Classifier</a:t>
            </a:r>
            <a:endParaRPr lang="en-GB" sz="7200" b="1" dirty="0"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89F32C58-E0CC-463A-A27B-8BEC5C84D629}"/>
              </a:ext>
            </a:extLst>
          </p:cNvPr>
          <p:cNvSpPr txBox="1">
            <a:spLocks/>
          </p:cNvSpPr>
          <p:nvPr/>
        </p:nvSpPr>
        <p:spPr>
          <a:xfrm>
            <a:off x="671905" y="641867"/>
            <a:ext cx="10759758" cy="2326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7200" b="1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IMDb </a:t>
            </a:r>
            <a:r>
              <a:rPr lang="en-US" sz="7200" b="1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Movie </a:t>
            </a:r>
            <a:r>
              <a:rPr lang="en-US" sz="7200" b="1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Multi-Label Genre Classifier</a:t>
            </a:r>
            <a:endParaRPr lang="en-GB" sz="7200" b="1" dirty="0">
              <a:solidFill>
                <a:schemeClr val="bg1"/>
              </a:solidFill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F6B27B0-4594-41F5-AAB0-FF48C07FFCA1}"/>
              </a:ext>
            </a:extLst>
          </p:cNvPr>
          <p:cNvSpPr txBox="1">
            <a:spLocks/>
          </p:cNvSpPr>
          <p:nvPr/>
        </p:nvSpPr>
        <p:spPr>
          <a:xfrm>
            <a:off x="562691" y="3649470"/>
            <a:ext cx="8599063" cy="2842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2800" b="1" u="sng" dirty="0">
                <a:latin typeface="+mj-lt"/>
                <a:ea typeface="+mj-ea"/>
                <a:cs typeface="+mj-cs"/>
              </a:rPr>
              <a:t>Group 10</a:t>
            </a:r>
          </a:p>
          <a:p>
            <a:pPr marL="0" indent="0" algn="l"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Tom Wilson</a:t>
            </a:r>
          </a:p>
          <a:p>
            <a:pPr marL="0" indent="0" algn="l">
              <a:buNone/>
            </a:pPr>
            <a:r>
              <a:rPr lang="en-US" sz="24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Kuan</a:t>
            </a:r>
            <a:r>
              <a:rPr lang="en-US" sz="2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Hao Chen (Roger)</a:t>
            </a:r>
          </a:p>
          <a:p>
            <a:pPr marL="0" indent="0" algn="l"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Lavinia-Iulia </a:t>
            </a:r>
            <a:r>
              <a:rPr lang="en-US" sz="24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Fratila</a:t>
            </a:r>
            <a:endParaRPr lang="en-US" sz="24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0" indent="0" algn="l"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Alexandros Constantinou (Alex)</a:t>
            </a:r>
            <a:endParaRPr lang="en-GB" sz="24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D6D42BA-3758-4EF7-BD30-B524BC431C82}"/>
              </a:ext>
            </a:extLst>
          </p:cNvPr>
          <p:cNvSpPr txBox="1">
            <a:spLocks/>
          </p:cNvSpPr>
          <p:nvPr/>
        </p:nvSpPr>
        <p:spPr>
          <a:xfrm>
            <a:off x="562692" y="2837812"/>
            <a:ext cx="11197337" cy="37341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COM3029 – Natural Language Processing</a:t>
            </a:r>
            <a:endParaRPr lang="en-GB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A6FB950-916B-48E4-AFAF-CD395D078893}"/>
              </a:ext>
            </a:extLst>
          </p:cNvPr>
          <p:cNvGrpSpPr/>
          <p:nvPr/>
        </p:nvGrpSpPr>
        <p:grpSpPr>
          <a:xfrm>
            <a:off x="8078141" y="3032173"/>
            <a:ext cx="3081599" cy="3099327"/>
            <a:chOff x="8078141" y="3032173"/>
            <a:chExt cx="3081599" cy="3099327"/>
          </a:xfrm>
        </p:grpSpPr>
        <p:pic>
          <p:nvPicPr>
            <p:cNvPr id="1028" name="Picture 4" descr="Movies clipart transparent background, Movies transparent background  Transparent FREE for download on WebStockReview 2021">
              <a:extLst>
                <a:ext uri="{FF2B5EF4-FFF2-40B4-BE49-F238E27FC236}">
                  <a16:creationId xmlns:a16="http://schemas.microsoft.com/office/drawing/2014/main" id="{53DD4243-DD87-48C3-B8DF-37596DE76F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8141" y="3094320"/>
              <a:ext cx="3037180" cy="3037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Movies clipart transparent background, Movies transparent background  Transparent FREE for download on WebStockReview 2021">
              <a:extLst>
                <a:ext uri="{FF2B5EF4-FFF2-40B4-BE49-F238E27FC236}">
                  <a16:creationId xmlns:a16="http://schemas.microsoft.com/office/drawing/2014/main" id="{B6AA6480-5871-4958-95D3-62C6F6B202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2560" y="3032173"/>
              <a:ext cx="3037180" cy="3037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98631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D8CE421E-76F2-4BA6-B2EB-7FD807951ACD}"/>
              </a:ext>
            </a:extLst>
          </p:cNvPr>
          <p:cNvSpPr txBox="1">
            <a:spLocks/>
          </p:cNvSpPr>
          <p:nvPr/>
        </p:nvSpPr>
        <p:spPr>
          <a:xfrm>
            <a:off x="395419" y="371142"/>
            <a:ext cx="11358615" cy="5097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3600" b="1" dirty="0">
                <a:latin typeface="Century Gothic" panose="020B0502020202020204"/>
              </a:rPr>
              <a:t>LSTM </a:t>
            </a:r>
            <a:r>
              <a:rPr lang="en-GB" sz="3600" b="1" dirty="0">
                <a:latin typeface="Century Gothic" panose="020B0502020202020204"/>
              </a:rPr>
              <a:t>Optimisation</a:t>
            </a:r>
            <a:endParaRPr kumimoji="0" lang="en-GB" sz="6000" b="1" i="0" u="none" strike="noStrike" kern="1200" cap="none" spc="0" normalizeH="0" baseline="0" dirty="0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indent="0" algn="l">
              <a:buNone/>
            </a:pPr>
            <a:r>
              <a:rPr lang="en-US" sz="1800" dirty="0">
                <a:latin typeface="Century Gothic" panose="020B0502020202020204"/>
              </a:rPr>
              <a:t>The selected architecture was a bidirectional LSTM with:</a:t>
            </a:r>
          </a:p>
          <a:p>
            <a:r>
              <a:rPr lang="en-US" sz="1800" dirty="0">
                <a:latin typeface="Century Gothic" panose="020B0502020202020204"/>
              </a:rPr>
              <a:t>120 hidden layers</a:t>
            </a:r>
          </a:p>
          <a:p>
            <a:r>
              <a:rPr lang="en-US" sz="1800" dirty="0">
                <a:latin typeface="Century Gothic" panose="020B0502020202020204"/>
              </a:rPr>
              <a:t>70% dropout</a:t>
            </a:r>
          </a:p>
          <a:p>
            <a:r>
              <a:rPr lang="en-US" sz="1800" dirty="0">
                <a:latin typeface="Century Gothic" panose="020B0502020202020204"/>
              </a:rPr>
              <a:t>Sigmoid activation</a:t>
            </a:r>
          </a:p>
          <a:p>
            <a:pPr marL="0" indent="0" algn="l">
              <a:buNone/>
            </a:pPr>
            <a:r>
              <a:rPr lang="en-US" sz="1800" dirty="0">
                <a:latin typeface="Century Gothic" panose="020B0502020202020204"/>
              </a:rPr>
              <a:t>Adding a batch normalization layer made a large improvement.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280B93-0648-49FF-87B1-5550E9CC4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72" y="2982897"/>
            <a:ext cx="5330062" cy="3129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595376B-B776-48EE-85CC-E6B03F279E89}"/>
              </a:ext>
            </a:extLst>
          </p:cNvPr>
          <p:cNvSpPr/>
          <p:nvPr/>
        </p:nvSpPr>
        <p:spPr>
          <a:xfrm>
            <a:off x="0" y="6383443"/>
            <a:ext cx="12192000" cy="363586"/>
          </a:xfrm>
          <a:prstGeom prst="rect">
            <a:avLst/>
          </a:prstGeom>
          <a:solidFill>
            <a:srgbClr val="EB5D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3CC66FC-4AC8-415B-B159-931A9304C71B}"/>
              </a:ext>
            </a:extLst>
          </p:cNvPr>
          <p:cNvSpPr txBox="1">
            <a:spLocks/>
          </p:cNvSpPr>
          <p:nvPr/>
        </p:nvSpPr>
        <p:spPr>
          <a:xfrm>
            <a:off x="163197" y="6383443"/>
            <a:ext cx="8599063" cy="474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Group 10 - Alex</a:t>
            </a:r>
            <a:endParaRPr lang="en-GB" sz="20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E88E2519-E977-4A8A-A48F-471E00F1798B}"/>
              </a:ext>
            </a:extLst>
          </p:cNvPr>
          <p:cNvSpPr/>
          <p:nvPr/>
        </p:nvSpPr>
        <p:spPr>
          <a:xfrm>
            <a:off x="4853126" y="4822795"/>
            <a:ext cx="1242874" cy="701336"/>
          </a:xfrm>
          <a:custGeom>
            <a:avLst/>
            <a:gdLst>
              <a:gd name="connsiteX0" fmla="*/ 0 w 1242874"/>
              <a:gd name="connsiteY0" fmla="*/ 175334 h 701336"/>
              <a:gd name="connsiteX1" fmla="*/ 437181 w 1242874"/>
              <a:gd name="connsiteY1" fmla="*/ 175334 h 701336"/>
              <a:gd name="connsiteX2" fmla="*/ 892206 w 1242874"/>
              <a:gd name="connsiteY2" fmla="*/ 175334 h 701336"/>
              <a:gd name="connsiteX3" fmla="*/ 892206 w 1242874"/>
              <a:gd name="connsiteY3" fmla="*/ 0 h 701336"/>
              <a:gd name="connsiteX4" fmla="*/ 1242874 w 1242874"/>
              <a:gd name="connsiteY4" fmla="*/ 350668 h 701336"/>
              <a:gd name="connsiteX5" fmla="*/ 892206 w 1242874"/>
              <a:gd name="connsiteY5" fmla="*/ 701336 h 701336"/>
              <a:gd name="connsiteX6" fmla="*/ 892206 w 1242874"/>
              <a:gd name="connsiteY6" fmla="*/ 526002 h 701336"/>
              <a:gd name="connsiteX7" fmla="*/ 446103 w 1242874"/>
              <a:gd name="connsiteY7" fmla="*/ 526002 h 701336"/>
              <a:gd name="connsiteX8" fmla="*/ 0 w 1242874"/>
              <a:gd name="connsiteY8" fmla="*/ 526002 h 701336"/>
              <a:gd name="connsiteX9" fmla="*/ 0 w 1242874"/>
              <a:gd name="connsiteY9" fmla="*/ 175334 h 701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2874" h="701336" fill="none" extrusionOk="0">
                <a:moveTo>
                  <a:pt x="0" y="175334"/>
                </a:moveTo>
                <a:cubicBezTo>
                  <a:pt x="108388" y="174797"/>
                  <a:pt x="326402" y="159776"/>
                  <a:pt x="437181" y="175334"/>
                </a:cubicBezTo>
                <a:cubicBezTo>
                  <a:pt x="547960" y="190892"/>
                  <a:pt x="692732" y="180247"/>
                  <a:pt x="892206" y="175334"/>
                </a:cubicBezTo>
                <a:cubicBezTo>
                  <a:pt x="886877" y="91709"/>
                  <a:pt x="887346" y="75530"/>
                  <a:pt x="892206" y="0"/>
                </a:cubicBezTo>
                <a:cubicBezTo>
                  <a:pt x="1049881" y="128935"/>
                  <a:pt x="1119760" y="225243"/>
                  <a:pt x="1242874" y="350668"/>
                </a:cubicBezTo>
                <a:cubicBezTo>
                  <a:pt x="1114992" y="507026"/>
                  <a:pt x="969840" y="598835"/>
                  <a:pt x="892206" y="701336"/>
                </a:cubicBezTo>
                <a:cubicBezTo>
                  <a:pt x="895709" y="665593"/>
                  <a:pt x="891507" y="585822"/>
                  <a:pt x="892206" y="526002"/>
                </a:cubicBezTo>
                <a:cubicBezTo>
                  <a:pt x="757122" y="522550"/>
                  <a:pt x="610219" y="509854"/>
                  <a:pt x="446103" y="526002"/>
                </a:cubicBezTo>
                <a:cubicBezTo>
                  <a:pt x="281987" y="542150"/>
                  <a:pt x="158906" y="516549"/>
                  <a:pt x="0" y="526002"/>
                </a:cubicBezTo>
                <a:cubicBezTo>
                  <a:pt x="2661" y="375502"/>
                  <a:pt x="-15270" y="269078"/>
                  <a:pt x="0" y="175334"/>
                </a:cubicBezTo>
                <a:close/>
              </a:path>
              <a:path w="1242874" h="701336" stroke="0" extrusionOk="0">
                <a:moveTo>
                  <a:pt x="0" y="175334"/>
                </a:moveTo>
                <a:cubicBezTo>
                  <a:pt x="121077" y="190444"/>
                  <a:pt x="238181" y="186481"/>
                  <a:pt x="463947" y="175334"/>
                </a:cubicBezTo>
                <a:cubicBezTo>
                  <a:pt x="689713" y="164187"/>
                  <a:pt x="688324" y="160975"/>
                  <a:pt x="892206" y="175334"/>
                </a:cubicBezTo>
                <a:cubicBezTo>
                  <a:pt x="895075" y="107772"/>
                  <a:pt x="900114" y="60167"/>
                  <a:pt x="892206" y="0"/>
                </a:cubicBezTo>
                <a:cubicBezTo>
                  <a:pt x="1002954" y="134977"/>
                  <a:pt x="1111023" y="222087"/>
                  <a:pt x="1242874" y="350668"/>
                </a:cubicBezTo>
                <a:cubicBezTo>
                  <a:pt x="1148434" y="443099"/>
                  <a:pt x="1026447" y="598506"/>
                  <a:pt x="892206" y="701336"/>
                </a:cubicBezTo>
                <a:cubicBezTo>
                  <a:pt x="897144" y="651824"/>
                  <a:pt x="886641" y="584743"/>
                  <a:pt x="892206" y="526002"/>
                </a:cubicBezTo>
                <a:cubicBezTo>
                  <a:pt x="742591" y="513603"/>
                  <a:pt x="553299" y="546230"/>
                  <a:pt x="446103" y="526002"/>
                </a:cubicBezTo>
                <a:cubicBezTo>
                  <a:pt x="338907" y="505774"/>
                  <a:pt x="191798" y="507422"/>
                  <a:pt x="0" y="526002"/>
                </a:cubicBezTo>
                <a:cubicBezTo>
                  <a:pt x="4823" y="442380"/>
                  <a:pt x="-6152" y="337935"/>
                  <a:pt x="0" y="175334"/>
                </a:cubicBezTo>
                <a:close/>
              </a:path>
            </a:pathLst>
          </a:custGeom>
          <a:solidFill>
            <a:srgbClr val="EB5D05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033923519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19934B4F-A0A0-40B1-98F5-3A8F26F708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674894"/>
              </p:ext>
            </p:extLst>
          </p:nvPr>
        </p:nvGraphicFramePr>
        <p:xfrm>
          <a:off x="7537648" y="513382"/>
          <a:ext cx="4216386" cy="13817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94080">
                  <a:extLst>
                    <a:ext uri="{9D8B030D-6E8A-4147-A177-3AD203B41FA5}">
                      <a16:colId xmlns:a16="http://schemas.microsoft.com/office/drawing/2014/main" val="2514035026"/>
                    </a:ext>
                  </a:extLst>
                </a:gridCol>
                <a:gridCol w="741680">
                  <a:extLst>
                    <a:ext uri="{9D8B030D-6E8A-4147-A177-3AD203B41FA5}">
                      <a16:colId xmlns:a16="http://schemas.microsoft.com/office/drawing/2014/main" val="1451462940"/>
                    </a:ext>
                  </a:extLst>
                </a:gridCol>
                <a:gridCol w="767519">
                  <a:extLst>
                    <a:ext uri="{9D8B030D-6E8A-4147-A177-3AD203B41FA5}">
                      <a16:colId xmlns:a16="http://schemas.microsoft.com/office/drawing/2014/main" val="3924006114"/>
                    </a:ext>
                  </a:extLst>
                </a:gridCol>
                <a:gridCol w="756664">
                  <a:extLst>
                    <a:ext uri="{9D8B030D-6E8A-4147-A177-3AD203B41FA5}">
                      <a16:colId xmlns:a16="http://schemas.microsoft.com/office/drawing/2014/main" val="3027680068"/>
                    </a:ext>
                  </a:extLst>
                </a:gridCol>
                <a:gridCol w="1056443">
                  <a:extLst>
                    <a:ext uri="{9D8B030D-6E8A-4147-A177-3AD203B41FA5}">
                      <a16:colId xmlns:a16="http://schemas.microsoft.com/office/drawing/2014/main" val="10571017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Max Epochs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5D0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Batch Size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5D0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Batch Norm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5D0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5D0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 Accuracy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5D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743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0.597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27.2%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7176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0.818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57.0%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8223737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DD7C84EA-84FD-4390-848A-4609245D6A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65" t="35972" r="39687" b="11250"/>
          <a:stretch/>
        </p:blipFill>
        <p:spPr>
          <a:xfrm>
            <a:off x="6421208" y="2919893"/>
            <a:ext cx="5375373" cy="309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99554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D8CE421E-76F2-4BA6-B2EB-7FD807951ACD}"/>
              </a:ext>
            </a:extLst>
          </p:cNvPr>
          <p:cNvSpPr txBox="1">
            <a:spLocks/>
          </p:cNvSpPr>
          <p:nvPr/>
        </p:nvSpPr>
        <p:spPr>
          <a:xfrm>
            <a:off x="395419" y="371142"/>
            <a:ext cx="11358615" cy="5097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3600" b="1" dirty="0">
                <a:latin typeface="Century Gothic" panose="020B0502020202020204"/>
              </a:rPr>
              <a:t>LSTM </a:t>
            </a:r>
            <a:r>
              <a:rPr lang="en-GB" sz="3600" b="1" dirty="0">
                <a:latin typeface="Century Gothic" panose="020B0502020202020204"/>
              </a:rPr>
              <a:t>Optimisation</a:t>
            </a:r>
            <a:endParaRPr kumimoji="0" lang="en-GB" sz="6000" b="1" i="0" u="none" strike="noStrike" kern="1200" cap="none" spc="0" normalizeH="0" baseline="0" dirty="0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indent="0" algn="l">
              <a:buNone/>
            </a:pPr>
            <a:r>
              <a:rPr lang="en-US" sz="1800" dirty="0">
                <a:latin typeface="Century Gothic" panose="020B0502020202020204"/>
              </a:rPr>
              <a:t>The model was then trained twice with more </a:t>
            </a:r>
            <a:br>
              <a:rPr lang="en-US" sz="1800" dirty="0">
                <a:latin typeface="Century Gothic" panose="020B0502020202020204"/>
              </a:rPr>
            </a:br>
            <a:r>
              <a:rPr lang="en-US" sz="1800" dirty="0">
                <a:latin typeface="Century Gothic" panose="020B0502020202020204"/>
              </a:rPr>
              <a:t>genres and samples on two batch sizes.</a:t>
            </a:r>
          </a:p>
          <a:p>
            <a:pPr marL="0" indent="0" algn="l">
              <a:buNone/>
            </a:pPr>
            <a:r>
              <a:rPr lang="en-US" sz="1800" dirty="0">
                <a:latin typeface="Century Gothic" panose="020B0502020202020204"/>
              </a:rPr>
              <a:t>The best model achieved 40.1% test accuracy </a:t>
            </a:r>
            <a:br>
              <a:rPr lang="en-US" sz="1800" dirty="0">
                <a:latin typeface="Century Gothic" panose="020B0502020202020204"/>
              </a:rPr>
            </a:br>
            <a:r>
              <a:rPr lang="en-US" sz="1800" dirty="0">
                <a:latin typeface="Century Gothic" panose="020B0502020202020204"/>
              </a:rPr>
              <a:t>and the state was saved to file to host on the </a:t>
            </a:r>
            <a:br>
              <a:rPr lang="en-US" sz="1800" dirty="0">
                <a:latin typeface="Century Gothic" panose="020B0502020202020204"/>
              </a:rPr>
            </a:br>
            <a:r>
              <a:rPr lang="en-US" sz="1800" dirty="0">
                <a:latin typeface="Century Gothic" panose="020B0502020202020204"/>
              </a:rPr>
              <a:t>web application.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95376B-B776-48EE-85CC-E6B03F279E89}"/>
              </a:ext>
            </a:extLst>
          </p:cNvPr>
          <p:cNvSpPr/>
          <p:nvPr/>
        </p:nvSpPr>
        <p:spPr>
          <a:xfrm>
            <a:off x="0" y="6383443"/>
            <a:ext cx="12192000" cy="363586"/>
          </a:xfrm>
          <a:prstGeom prst="rect">
            <a:avLst/>
          </a:prstGeom>
          <a:solidFill>
            <a:srgbClr val="EB5D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3CC66FC-4AC8-415B-B159-931A9304C71B}"/>
              </a:ext>
            </a:extLst>
          </p:cNvPr>
          <p:cNvSpPr txBox="1">
            <a:spLocks/>
          </p:cNvSpPr>
          <p:nvPr/>
        </p:nvSpPr>
        <p:spPr>
          <a:xfrm>
            <a:off x="163197" y="6383443"/>
            <a:ext cx="8599063" cy="474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Group 10 - Alex</a:t>
            </a:r>
            <a:endParaRPr lang="en-GB" sz="20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19934B4F-A0A0-40B1-98F5-3A8F26F708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514623"/>
              </p:ext>
            </p:extLst>
          </p:nvPr>
        </p:nvGraphicFramePr>
        <p:xfrm>
          <a:off x="541139" y="2545921"/>
          <a:ext cx="5069150" cy="13817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923278">
                  <a:extLst>
                    <a:ext uri="{9D8B030D-6E8A-4147-A177-3AD203B41FA5}">
                      <a16:colId xmlns:a16="http://schemas.microsoft.com/office/drawing/2014/main" val="2514035026"/>
                    </a:ext>
                  </a:extLst>
                </a:gridCol>
                <a:gridCol w="786570">
                  <a:extLst>
                    <a:ext uri="{9D8B030D-6E8A-4147-A177-3AD203B41FA5}">
                      <a16:colId xmlns:a16="http://schemas.microsoft.com/office/drawing/2014/main" val="1451462940"/>
                    </a:ext>
                  </a:extLst>
                </a:gridCol>
                <a:gridCol w="1546195">
                  <a:extLst>
                    <a:ext uri="{9D8B030D-6E8A-4147-A177-3AD203B41FA5}">
                      <a16:colId xmlns:a16="http://schemas.microsoft.com/office/drawing/2014/main" val="3924006114"/>
                    </a:ext>
                  </a:extLst>
                </a:gridCol>
                <a:gridCol w="756664">
                  <a:extLst>
                    <a:ext uri="{9D8B030D-6E8A-4147-A177-3AD203B41FA5}">
                      <a16:colId xmlns:a16="http://schemas.microsoft.com/office/drawing/2014/main" val="3027680068"/>
                    </a:ext>
                  </a:extLst>
                </a:gridCol>
                <a:gridCol w="1056443">
                  <a:extLst>
                    <a:ext uri="{9D8B030D-6E8A-4147-A177-3AD203B41FA5}">
                      <a16:colId xmlns:a16="http://schemas.microsoft.com/office/drawing/2014/main" val="1057101720"/>
                    </a:ext>
                  </a:extLst>
                </a:gridCol>
              </a:tblGrid>
              <a:tr h="450615">
                <a:tc>
                  <a:txBody>
                    <a:bodyPr/>
                    <a:lstStyle/>
                    <a:p>
                      <a:r>
                        <a:rPr lang="en-US" dirty="0"/>
                        <a:t>Max Epochs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5D0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Batch Size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5D0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Batch Normalization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5D0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5D0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 Accuracy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5D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743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0.747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40.1%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7176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0.74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38.7%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8223737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085AF058-374C-4FF8-8B40-C31CCF3C6F15}"/>
              </a:ext>
            </a:extLst>
          </p:cNvPr>
          <p:cNvGrpSpPr/>
          <p:nvPr/>
        </p:nvGrpSpPr>
        <p:grpSpPr>
          <a:xfrm>
            <a:off x="541139" y="4018401"/>
            <a:ext cx="4713698" cy="2256406"/>
            <a:chOff x="395564" y="3711976"/>
            <a:chExt cx="4713698" cy="225640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9491CD4-6C6E-4F39-ADD9-34CBF75CC7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890" t="24029" r="82988" b="52879"/>
            <a:stretch/>
          </p:blipFill>
          <p:spPr>
            <a:xfrm>
              <a:off x="395564" y="4120563"/>
              <a:ext cx="1138630" cy="162147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B59054A-5864-4208-9CC7-FB5D4C039A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9993" t="57754" r="38902" b="5139"/>
            <a:stretch/>
          </p:blipFill>
          <p:spPr>
            <a:xfrm>
              <a:off x="1816962" y="3711976"/>
              <a:ext cx="2281562" cy="225640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1E91FA8-528F-4A8F-A2CC-81A6C4D6F2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296" t="58777" r="3970" b="16112"/>
            <a:stretch/>
          </p:blipFill>
          <p:spPr>
            <a:xfrm>
              <a:off x="4381293" y="4167818"/>
              <a:ext cx="727969" cy="1526961"/>
            </a:xfrm>
            <a:prstGeom prst="rect">
              <a:avLst/>
            </a:prstGeom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2291E5D4-5A46-4C79-B5F9-A62D27AAE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057" y="371142"/>
            <a:ext cx="5896819" cy="569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776581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F826E6E0-26E3-4373-99A6-8287075BE81D}"/>
              </a:ext>
            </a:extLst>
          </p:cNvPr>
          <p:cNvSpPr txBox="1">
            <a:spLocks/>
          </p:cNvSpPr>
          <p:nvPr/>
        </p:nvSpPr>
        <p:spPr>
          <a:xfrm>
            <a:off x="395419" y="371142"/>
            <a:ext cx="11358615" cy="5097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3600" b="1" dirty="0">
                <a:latin typeface="Century Gothic" panose="020B0502020202020204"/>
              </a:rPr>
              <a:t>Model Serving Options</a:t>
            </a:r>
            <a:endParaRPr kumimoji="0" lang="en-GB" sz="6000" b="1" i="0" u="none" strike="noStrike" kern="1200" cap="none" spc="0" normalizeH="0" baseline="0" dirty="0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indent="0" algn="l">
              <a:buNone/>
            </a:pPr>
            <a:r>
              <a:rPr lang="en-US" sz="1800" dirty="0">
                <a:latin typeface="Century Gothic" panose="020B0502020202020204"/>
              </a:rPr>
              <a:t>Flask is written in Python</a:t>
            </a:r>
          </a:p>
          <a:p>
            <a:pPr marL="0" indent="0" algn="l">
              <a:buNone/>
            </a:pPr>
            <a:r>
              <a:rPr lang="en-US" sz="1800" dirty="0">
                <a:latin typeface="Century Gothic" panose="020B0502020202020204"/>
              </a:rPr>
              <a:t>Tornado</a:t>
            </a:r>
          </a:p>
          <a:p>
            <a:pPr marL="0" indent="0" algn="l">
              <a:buNone/>
            </a:pPr>
            <a:r>
              <a:rPr lang="en-US" sz="1800" dirty="0">
                <a:latin typeface="Century Gothic" panose="020B0502020202020204"/>
              </a:rPr>
              <a:t>Pyramid</a:t>
            </a:r>
          </a:p>
          <a:p>
            <a:pPr marL="0" indent="0" algn="l">
              <a:buNone/>
            </a:pPr>
            <a:r>
              <a:rPr lang="en-US" sz="1800" dirty="0">
                <a:latin typeface="Century Gothic" panose="020B0502020202020204"/>
              </a:rPr>
              <a:t>Django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45472E-68A7-405B-8BEC-9F268915AD14}"/>
              </a:ext>
            </a:extLst>
          </p:cNvPr>
          <p:cNvSpPr/>
          <p:nvPr/>
        </p:nvSpPr>
        <p:spPr>
          <a:xfrm>
            <a:off x="0" y="6383443"/>
            <a:ext cx="12192000" cy="36358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4A00918-3417-46B6-86AB-CCAAB0F43CF7}"/>
              </a:ext>
            </a:extLst>
          </p:cNvPr>
          <p:cNvSpPr txBox="1">
            <a:spLocks/>
          </p:cNvSpPr>
          <p:nvPr/>
        </p:nvSpPr>
        <p:spPr>
          <a:xfrm>
            <a:off x="163197" y="6383443"/>
            <a:ext cx="8599063" cy="474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Group 10 - Lavinia</a:t>
            </a:r>
            <a:endParaRPr lang="en-GB" sz="20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1311109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EC4B4C8B-E5AE-4E6F-8F0F-48F8EECC3A6B}"/>
              </a:ext>
            </a:extLst>
          </p:cNvPr>
          <p:cNvSpPr txBox="1">
            <a:spLocks/>
          </p:cNvSpPr>
          <p:nvPr/>
        </p:nvSpPr>
        <p:spPr>
          <a:xfrm>
            <a:off x="395419" y="371142"/>
            <a:ext cx="11358615" cy="5097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Web Service Hosting</a:t>
            </a:r>
          </a:p>
          <a:p>
            <a:pPr marL="0" indent="0" algn="l">
              <a:buNone/>
            </a:pPr>
            <a:r>
              <a:rPr lang="en-US" sz="1800" dirty="0">
                <a:latin typeface="Century Gothic" panose="020B0502020202020204"/>
              </a:rPr>
              <a:t>Flask Web Framework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B47A99-4DAD-D541-A606-9D0DEE0841CB}"/>
              </a:ext>
            </a:extLst>
          </p:cNvPr>
          <p:cNvSpPr/>
          <p:nvPr/>
        </p:nvSpPr>
        <p:spPr>
          <a:xfrm>
            <a:off x="0" y="6383443"/>
            <a:ext cx="12192000" cy="363586"/>
          </a:xfrm>
          <a:prstGeom prst="rect">
            <a:avLst/>
          </a:prstGeom>
          <a:solidFill>
            <a:srgbClr val="66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BF13931A-BF59-ED41-9E63-777D9EE0A7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10" y="1533797"/>
            <a:ext cx="11290579" cy="4711622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F5945967-86E5-476A-8491-02F91D45A575}"/>
              </a:ext>
            </a:extLst>
          </p:cNvPr>
          <p:cNvSpPr txBox="1">
            <a:spLocks/>
          </p:cNvSpPr>
          <p:nvPr/>
        </p:nvSpPr>
        <p:spPr>
          <a:xfrm>
            <a:off x="163197" y="6383443"/>
            <a:ext cx="8599063" cy="474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Group 10 - Roger</a:t>
            </a:r>
            <a:endParaRPr lang="en-GB" sz="20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0901759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632CD5C6-F3B7-45ED-9CB2-C718DF51BDCF}"/>
              </a:ext>
            </a:extLst>
          </p:cNvPr>
          <p:cNvSpPr txBox="1">
            <a:spLocks/>
          </p:cNvSpPr>
          <p:nvPr/>
        </p:nvSpPr>
        <p:spPr>
          <a:xfrm>
            <a:off x="395419" y="371142"/>
            <a:ext cx="11358615" cy="5097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Endpoint Testing</a:t>
            </a:r>
          </a:p>
          <a:p>
            <a:pPr marL="0" indent="0" algn="l">
              <a:buNone/>
            </a:pPr>
            <a:r>
              <a:rPr lang="en-US" sz="1800" dirty="0">
                <a:latin typeface="Century Gothic" panose="020B0502020202020204"/>
              </a:rPr>
              <a:t>Functional Test</a:t>
            </a:r>
          </a:p>
          <a:p>
            <a:pPr marL="0" indent="0" algn="l">
              <a:buNone/>
            </a:pPr>
            <a:r>
              <a:rPr lang="en-US" sz="1800" dirty="0">
                <a:latin typeface="Century Gothic" panose="020B0502020202020204"/>
              </a:rPr>
              <a:t>Home page and Result page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EA0719-E021-4341-AF6C-DAE0B3C46BC2}"/>
              </a:ext>
            </a:extLst>
          </p:cNvPr>
          <p:cNvSpPr/>
          <p:nvPr/>
        </p:nvSpPr>
        <p:spPr>
          <a:xfrm>
            <a:off x="0" y="6383443"/>
            <a:ext cx="12192000" cy="363586"/>
          </a:xfrm>
          <a:prstGeom prst="rect">
            <a:avLst/>
          </a:prstGeom>
          <a:solidFill>
            <a:srgbClr val="66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5A65AC48-850D-C14B-B17F-5EA4BF9F2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66" y="3429000"/>
            <a:ext cx="10515600" cy="2600725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79D85800-3F2D-41BD-940B-E55F407D5D04}"/>
              </a:ext>
            </a:extLst>
          </p:cNvPr>
          <p:cNvSpPr txBox="1">
            <a:spLocks/>
          </p:cNvSpPr>
          <p:nvPr/>
        </p:nvSpPr>
        <p:spPr>
          <a:xfrm>
            <a:off x="163197" y="6383443"/>
            <a:ext cx="8599063" cy="474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Group 10 - Roger</a:t>
            </a:r>
            <a:endParaRPr lang="en-GB" sz="20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74524697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E1BB7A39-4FE9-47FE-B50B-938CE4B9B53E}"/>
              </a:ext>
            </a:extLst>
          </p:cNvPr>
          <p:cNvSpPr txBox="1">
            <a:spLocks/>
          </p:cNvSpPr>
          <p:nvPr/>
        </p:nvSpPr>
        <p:spPr>
          <a:xfrm>
            <a:off x="395419" y="371142"/>
            <a:ext cx="11358615" cy="5097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Input and Prediction monitoring</a:t>
            </a:r>
          </a:p>
          <a:p>
            <a:pPr marL="0" indent="0" algn="l">
              <a:buNone/>
            </a:pPr>
            <a:r>
              <a:rPr lang="en-US" sz="1800" dirty="0">
                <a:latin typeface="Century Gothic" panose="020B0502020202020204"/>
              </a:rPr>
              <a:t>When a user input is given, the text is saved to a log file NLPWEB.log along with a time-stamp.</a:t>
            </a:r>
          </a:p>
          <a:p>
            <a:pPr marL="0" indent="0" algn="l">
              <a:buNone/>
            </a:pPr>
            <a:r>
              <a:rPr lang="en-US" sz="1800" dirty="0">
                <a:latin typeface="Century Gothic" panose="020B0502020202020204"/>
              </a:rPr>
              <a:t>The model’s response time is recorded as well as the predicted genres and percentage confidence.</a:t>
            </a:r>
          </a:p>
          <a:p>
            <a:pPr marL="0" indent="0" algn="l">
              <a:buNone/>
            </a:pPr>
            <a:r>
              <a:rPr lang="en-US" sz="1800" dirty="0">
                <a:latin typeface="Century Gothic" panose="020B0502020202020204"/>
              </a:rPr>
              <a:t>The logger also documents the HTTP method and whether the server sent the prediction to the user.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CCE1BA-279D-4972-8D64-9C3FE3ED3830}"/>
              </a:ext>
            </a:extLst>
          </p:cNvPr>
          <p:cNvSpPr/>
          <p:nvPr/>
        </p:nvSpPr>
        <p:spPr>
          <a:xfrm>
            <a:off x="0" y="6383443"/>
            <a:ext cx="12192000" cy="363586"/>
          </a:xfrm>
          <a:prstGeom prst="rect">
            <a:avLst/>
          </a:prstGeom>
          <a:solidFill>
            <a:srgbClr val="66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3E2FCBF-C163-49DD-8F54-4F2C6B8B061C}"/>
              </a:ext>
            </a:extLst>
          </p:cNvPr>
          <p:cNvSpPr txBox="1">
            <a:spLocks/>
          </p:cNvSpPr>
          <p:nvPr/>
        </p:nvSpPr>
        <p:spPr>
          <a:xfrm>
            <a:off x="163197" y="6383443"/>
            <a:ext cx="8599063" cy="474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Group 10 - Roger</a:t>
            </a:r>
            <a:endParaRPr lang="en-GB" sz="20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C44481-6692-4B99-9CA6-CC041990F4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" t="17858" r="668" b="27258"/>
          <a:stretch/>
        </p:blipFill>
        <p:spPr>
          <a:xfrm>
            <a:off x="395419" y="2489199"/>
            <a:ext cx="11407132" cy="356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340197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52266336-994F-42D0-B6B7-AA75C2744EA1}"/>
              </a:ext>
            </a:extLst>
          </p:cNvPr>
          <p:cNvSpPr txBox="1">
            <a:spLocks/>
          </p:cNvSpPr>
          <p:nvPr/>
        </p:nvSpPr>
        <p:spPr>
          <a:xfrm>
            <a:off x="395419" y="371142"/>
            <a:ext cx="11358615" cy="5097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3600" b="1" dirty="0">
                <a:latin typeface="Century Gothic" panose="020B0502020202020204"/>
              </a:rPr>
              <a:t>Service Performance</a:t>
            </a:r>
            <a:endParaRPr kumimoji="0" lang="en-GB" sz="6000" b="1" i="0" u="none" strike="noStrike" kern="1200" cap="none" spc="0" normalizeH="0" baseline="0" dirty="0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indent="0" algn="l">
              <a:buNone/>
            </a:pPr>
            <a:r>
              <a:rPr lang="en-US" sz="1800" dirty="0">
                <a:latin typeface="Century Gothic" panose="020B0502020202020204"/>
              </a:rPr>
              <a:t>The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5E6E88-776F-4E45-91CD-EBC7EFB922DA}"/>
              </a:ext>
            </a:extLst>
          </p:cNvPr>
          <p:cNvSpPr/>
          <p:nvPr/>
        </p:nvSpPr>
        <p:spPr>
          <a:xfrm>
            <a:off x="0" y="6383443"/>
            <a:ext cx="12192000" cy="363586"/>
          </a:xfrm>
          <a:prstGeom prst="rect">
            <a:avLst/>
          </a:prstGeom>
          <a:solidFill>
            <a:srgbClr val="EB5D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66AE667-DAD2-47EA-B5CF-EAA595579A7D}"/>
              </a:ext>
            </a:extLst>
          </p:cNvPr>
          <p:cNvSpPr txBox="1">
            <a:spLocks/>
          </p:cNvSpPr>
          <p:nvPr/>
        </p:nvSpPr>
        <p:spPr>
          <a:xfrm>
            <a:off x="163197" y="6383443"/>
            <a:ext cx="8599063" cy="474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Group 10 - Alex</a:t>
            </a:r>
            <a:endParaRPr lang="en-GB" sz="20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0259611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C706A1E-3D5E-4070-AE7A-67DCFE077E1B}"/>
              </a:ext>
            </a:extLst>
          </p:cNvPr>
          <p:cNvSpPr/>
          <p:nvPr/>
        </p:nvSpPr>
        <p:spPr>
          <a:xfrm>
            <a:off x="0" y="6383443"/>
            <a:ext cx="12192000" cy="363586"/>
          </a:xfrm>
          <a:prstGeom prst="rect">
            <a:avLst/>
          </a:prstGeom>
          <a:solidFill>
            <a:srgbClr val="67D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F8C4031-14E1-4F12-8E91-3A9AC78124B7}"/>
              </a:ext>
            </a:extLst>
          </p:cNvPr>
          <p:cNvSpPr txBox="1">
            <a:spLocks/>
          </p:cNvSpPr>
          <p:nvPr/>
        </p:nvSpPr>
        <p:spPr>
          <a:xfrm>
            <a:off x="163197" y="6383443"/>
            <a:ext cx="8599063" cy="474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Group 10 - Tom</a:t>
            </a:r>
            <a:endParaRPr lang="en-GB" sz="20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F5E9F7E-5263-4801-B550-E181C49CBE1F}"/>
              </a:ext>
            </a:extLst>
          </p:cNvPr>
          <p:cNvSpPr txBox="1">
            <a:spLocks/>
          </p:cNvSpPr>
          <p:nvPr/>
        </p:nvSpPr>
        <p:spPr>
          <a:xfrm>
            <a:off x="395419" y="371142"/>
            <a:ext cx="11305349" cy="5514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3600" b="1" dirty="0">
                <a:latin typeface="Century Gothic" panose="020B0502020202020204"/>
              </a:rPr>
              <a:t>Pipeline</a:t>
            </a:r>
            <a:endParaRPr kumimoji="0" lang="en-GB" sz="6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indent="0" algn="l">
              <a:buNone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Before training a new classifier, the dataset is sampled and split into training and testing sets.</a:t>
            </a:r>
            <a:b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b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endParaRPr kumimoji="0" lang="en-US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indent="0" algn="l">
              <a:buNone/>
            </a:pPr>
            <a:endParaRPr kumimoji="0" lang="en-US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indent="0" algn="l">
              <a:buNone/>
            </a:pPr>
            <a:endParaRPr lang="en-US" sz="1800" dirty="0">
              <a:latin typeface="Century Gothic" panose="020B0502020202020204"/>
            </a:endParaRPr>
          </a:p>
          <a:p>
            <a:pPr marL="0" indent="0" algn="l">
              <a:buNone/>
            </a:pPr>
            <a:endParaRPr lang="en-US" sz="1800" dirty="0">
              <a:latin typeface="Century Gothic" panose="020B0502020202020204"/>
            </a:endParaRPr>
          </a:p>
          <a:p>
            <a:pPr marL="0" indent="0" algn="l">
              <a:buNone/>
            </a:pPr>
            <a:endParaRPr kumimoji="0" lang="en-US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indent="0" algn="l">
              <a:buNone/>
            </a:pPr>
            <a:endParaRPr kumimoji="0" lang="en-US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indent="0" algn="l">
              <a:buNone/>
            </a:pPr>
            <a:endParaRPr kumimoji="0" lang="en-US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indent="0" algn="l">
              <a:buNone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The pipeline is then created, and the steps determined by calling custom transformer classes.</a:t>
            </a:r>
          </a:p>
          <a:p>
            <a:pPr marL="0" indent="0" algn="l">
              <a:buNone/>
            </a:pPr>
            <a:endParaRPr lang="en-US" sz="1800" dirty="0">
              <a:latin typeface="Century Gothic" panose="020B0502020202020204"/>
            </a:endParaRPr>
          </a:p>
          <a:p>
            <a:pPr marL="0" indent="0" algn="l">
              <a:buNone/>
            </a:pPr>
            <a:endParaRPr kumimoji="0" lang="en-US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indent="0" algn="l">
              <a:buNone/>
            </a:pPr>
            <a:endParaRPr lang="en-US" sz="1800" dirty="0">
              <a:latin typeface="Century Gothic" panose="020B0502020202020204"/>
            </a:endParaRPr>
          </a:p>
          <a:p>
            <a:pPr marL="0" indent="0" algn="l">
              <a:buNone/>
            </a:pPr>
            <a:endParaRPr kumimoji="0" lang="en-US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indent="0" algn="l">
              <a:buNone/>
            </a:pPr>
            <a:endParaRPr kumimoji="0" lang="en-US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indent="0" algn="l">
              <a:buNone/>
            </a:pPr>
            <a:endParaRPr kumimoji="0" lang="en-US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indent="0" algn="l">
              <a:buNone/>
            </a:pPr>
            <a:endParaRPr kumimoji="0" lang="en-US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2FABF0-5C92-4909-B3F2-0CCB6BB03E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01" t="43366" r="26165" b="38900"/>
          <a:stretch/>
        </p:blipFill>
        <p:spPr>
          <a:xfrm>
            <a:off x="491231" y="4506521"/>
            <a:ext cx="11161121" cy="16989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147609A-ED8F-4C75-873E-2B5765B577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83" t="45178" r="56237" b="27379"/>
          <a:stretch/>
        </p:blipFill>
        <p:spPr>
          <a:xfrm>
            <a:off x="491231" y="1417828"/>
            <a:ext cx="5604769" cy="242492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BDEDCD4-F149-4B01-9D15-05863F97C8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59" t="50581" r="60971" b="41864"/>
          <a:stretch/>
        </p:blipFill>
        <p:spPr>
          <a:xfrm>
            <a:off x="6475647" y="1417828"/>
            <a:ext cx="5119555" cy="71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87349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C706A1E-3D5E-4070-AE7A-67DCFE077E1B}"/>
              </a:ext>
            </a:extLst>
          </p:cNvPr>
          <p:cNvSpPr/>
          <p:nvPr/>
        </p:nvSpPr>
        <p:spPr>
          <a:xfrm>
            <a:off x="0" y="6383443"/>
            <a:ext cx="12192000" cy="363586"/>
          </a:xfrm>
          <a:prstGeom prst="rect">
            <a:avLst/>
          </a:prstGeom>
          <a:solidFill>
            <a:srgbClr val="67D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F8C4031-14E1-4F12-8E91-3A9AC78124B7}"/>
              </a:ext>
            </a:extLst>
          </p:cNvPr>
          <p:cNvSpPr txBox="1">
            <a:spLocks/>
          </p:cNvSpPr>
          <p:nvPr/>
        </p:nvSpPr>
        <p:spPr>
          <a:xfrm>
            <a:off x="163197" y="6383443"/>
            <a:ext cx="8599063" cy="474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Group 10 - Tom</a:t>
            </a:r>
            <a:endParaRPr lang="en-GB" sz="20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F5E9F7E-5263-4801-B550-E181C49CBE1F}"/>
              </a:ext>
            </a:extLst>
          </p:cNvPr>
          <p:cNvSpPr txBox="1">
            <a:spLocks/>
          </p:cNvSpPr>
          <p:nvPr/>
        </p:nvSpPr>
        <p:spPr>
          <a:xfrm>
            <a:off x="395419" y="371142"/>
            <a:ext cx="11225081" cy="5514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3600" b="1" dirty="0">
                <a:latin typeface="Century Gothic" panose="020B0502020202020204"/>
              </a:rPr>
              <a:t>Column Transformer</a:t>
            </a:r>
            <a:endParaRPr kumimoji="0" lang="en-GB" sz="6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indent="0" algn="l">
              <a:buNone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The </a:t>
            </a:r>
            <a:r>
              <a:rPr kumimoji="0" lang="en-US" sz="18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colu</a:t>
            </a:r>
            <a:r>
              <a:rPr lang="en-US" sz="1800" dirty="0" err="1">
                <a:latin typeface="Century Gothic" panose="020B0502020202020204"/>
              </a:rPr>
              <a:t>mn</a:t>
            </a:r>
            <a:r>
              <a:rPr lang="en-US" sz="1800" dirty="0">
                <a:latin typeface="Century Gothic" panose="020B0502020202020204"/>
              </a:rPr>
              <a:t> transformer consists of two steps for processing the columns of the train / test sets: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indent="0" algn="l">
              <a:buNone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1) The description transformer processes the text of the description column</a:t>
            </a:r>
          </a:p>
          <a:p>
            <a:pPr lvl="1"/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Punctuation and bad characters are removed</a:t>
            </a:r>
          </a:p>
          <a:p>
            <a:pPr lvl="1"/>
            <a:r>
              <a:rPr lang="en-US" sz="1800" dirty="0">
                <a:latin typeface="Century Gothic" panose="020B0502020202020204"/>
              </a:rPr>
              <a:t>Accented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characters are converted to non-accented form, for </a:t>
            </a:r>
            <a:r>
              <a:rPr lang="en-US" sz="1800" dirty="0">
                <a:latin typeface="Century Gothic" panose="020B0502020202020204"/>
              </a:rPr>
              <a:t>example “Léon” </a:t>
            </a:r>
            <a:r>
              <a:rPr lang="en-GB" sz="1800" dirty="0">
                <a:latin typeface="Century Gothic" panose="020B0502020202020204"/>
              </a:rPr>
              <a:t>→ </a:t>
            </a:r>
            <a:r>
              <a:rPr lang="en-US" sz="1800" dirty="0">
                <a:latin typeface="Century Gothic" panose="020B0502020202020204"/>
              </a:rPr>
              <a:t>“Leon”</a:t>
            </a:r>
          </a:p>
          <a:p>
            <a:pPr lvl="1"/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Stop words are removed with the NLTK stop word list</a:t>
            </a:r>
          </a:p>
          <a:p>
            <a:pPr lvl="1"/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Lemmatization is applied to convert words into a form compatible with </a:t>
            </a:r>
            <a:r>
              <a:rPr kumimoji="0" lang="en-US" sz="18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GloVe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word embeddings</a:t>
            </a:r>
          </a:p>
          <a:p>
            <a:pPr marL="0" indent="0" algn="l">
              <a:buNone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2F6059-F18E-4F88-A03C-356256510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74" t="26796" r="71164" b="51198"/>
          <a:stretch/>
        </p:blipFill>
        <p:spPr>
          <a:xfrm>
            <a:off x="881194" y="3445147"/>
            <a:ext cx="3484123" cy="21078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16A6CE-6E29-4C19-882B-1F5706B7DD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74" t="51651" r="71310" b="26213"/>
          <a:stretch/>
        </p:blipFill>
        <p:spPr>
          <a:xfrm>
            <a:off x="5981053" y="3429000"/>
            <a:ext cx="3465440" cy="2123980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0135D7ED-AB89-4CFC-A48B-F0612191E183}"/>
              </a:ext>
            </a:extLst>
          </p:cNvPr>
          <p:cNvSpPr/>
          <p:nvPr/>
        </p:nvSpPr>
        <p:spPr>
          <a:xfrm>
            <a:off x="4551748" y="4140322"/>
            <a:ext cx="1242874" cy="701336"/>
          </a:xfrm>
          <a:custGeom>
            <a:avLst/>
            <a:gdLst>
              <a:gd name="connsiteX0" fmla="*/ 0 w 1242874"/>
              <a:gd name="connsiteY0" fmla="*/ 175334 h 701336"/>
              <a:gd name="connsiteX1" fmla="*/ 437181 w 1242874"/>
              <a:gd name="connsiteY1" fmla="*/ 175334 h 701336"/>
              <a:gd name="connsiteX2" fmla="*/ 892206 w 1242874"/>
              <a:gd name="connsiteY2" fmla="*/ 175334 h 701336"/>
              <a:gd name="connsiteX3" fmla="*/ 892206 w 1242874"/>
              <a:gd name="connsiteY3" fmla="*/ 0 h 701336"/>
              <a:gd name="connsiteX4" fmla="*/ 1242874 w 1242874"/>
              <a:gd name="connsiteY4" fmla="*/ 350668 h 701336"/>
              <a:gd name="connsiteX5" fmla="*/ 892206 w 1242874"/>
              <a:gd name="connsiteY5" fmla="*/ 701336 h 701336"/>
              <a:gd name="connsiteX6" fmla="*/ 892206 w 1242874"/>
              <a:gd name="connsiteY6" fmla="*/ 526002 h 701336"/>
              <a:gd name="connsiteX7" fmla="*/ 446103 w 1242874"/>
              <a:gd name="connsiteY7" fmla="*/ 526002 h 701336"/>
              <a:gd name="connsiteX8" fmla="*/ 0 w 1242874"/>
              <a:gd name="connsiteY8" fmla="*/ 526002 h 701336"/>
              <a:gd name="connsiteX9" fmla="*/ 0 w 1242874"/>
              <a:gd name="connsiteY9" fmla="*/ 175334 h 701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2874" h="701336" fill="none" extrusionOk="0">
                <a:moveTo>
                  <a:pt x="0" y="175334"/>
                </a:moveTo>
                <a:cubicBezTo>
                  <a:pt x="108388" y="174797"/>
                  <a:pt x="326402" y="159776"/>
                  <a:pt x="437181" y="175334"/>
                </a:cubicBezTo>
                <a:cubicBezTo>
                  <a:pt x="547960" y="190892"/>
                  <a:pt x="692732" y="180247"/>
                  <a:pt x="892206" y="175334"/>
                </a:cubicBezTo>
                <a:cubicBezTo>
                  <a:pt x="886877" y="91709"/>
                  <a:pt x="887346" y="75530"/>
                  <a:pt x="892206" y="0"/>
                </a:cubicBezTo>
                <a:cubicBezTo>
                  <a:pt x="1049881" y="128935"/>
                  <a:pt x="1119760" y="225243"/>
                  <a:pt x="1242874" y="350668"/>
                </a:cubicBezTo>
                <a:cubicBezTo>
                  <a:pt x="1114992" y="507026"/>
                  <a:pt x="969840" y="598835"/>
                  <a:pt x="892206" y="701336"/>
                </a:cubicBezTo>
                <a:cubicBezTo>
                  <a:pt x="895709" y="665593"/>
                  <a:pt x="891507" y="585822"/>
                  <a:pt x="892206" y="526002"/>
                </a:cubicBezTo>
                <a:cubicBezTo>
                  <a:pt x="757122" y="522550"/>
                  <a:pt x="610219" y="509854"/>
                  <a:pt x="446103" y="526002"/>
                </a:cubicBezTo>
                <a:cubicBezTo>
                  <a:pt x="281987" y="542150"/>
                  <a:pt x="158906" y="516549"/>
                  <a:pt x="0" y="526002"/>
                </a:cubicBezTo>
                <a:cubicBezTo>
                  <a:pt x="2661" y="375502"/>
                  <a:pt x="-15270" y="269078"/>
                  <a:pt x="0" y="175334"/>
                </a:cubicBezTo>
                <a:close/>
              </a:path>
              <a:path w="1242874" h="701336" stroke="0" extrusionOk="0">
                <a:moveTo>
                  <a:pt x="0" y="175334"/>
                </a:moveTo>
                <a:cubicBezTo>
                  <a:pt x="121077" y="190444"/>
                  <a:pt x="238181" y="186481"/>
                  <a:pt x="463947" y="175334"/>
                </a:cubicBezTo>
                <a:cubicBezTo>
                  <a:pt x="689713" y="164187"/>
                  <a:pt x="688324" y="160975"/>
                  <a:pt x="892206" y="175334"/>
                </a:cubicBezTo>
                <a:cubicBezTo>
                  <a:pt x="895075" y="107772"/>
                  <a:pt x="900114" y="60167"/>
                  <a:pt x="892206" y="0"/>
                </a:cubicBezTo>
                <a:cubicBezTo>
                  <a:pt x="1002954" y="134977"/>
                  <a:pt x="1111023" y="222087"/>
                  <a:pt x="1242874" y="350668"/>
                </a:cubicBezTo>
                <a:cubicBezTo>
                  <a:pt x="1148434" y="443099"/>
                  <a:pt x="1026447" y="598506"/>
                  <a:pt x="892206" y="701336"/>
                </a:cubicBezTo>
                <a:cubicBezTo>
                  <a:pt x="897144" y="651824"/>
                  <a:pt x="886641" y="584743"/>
                  <a:pt x="892206" y="526002"/>
                </a:cubicBezTo>
                <a:cubicBezTo>
                  <a:pt x="742591" y="513603"/>
                  <a:pt x="553299" y="546230"/>
                  <a:pt x="446103" y="526002"/>
                </a:cubicBezTo>
                <a:cubicBezTo>
                  <a:pt x="338907" y="505774"/>
                  <a:pt x="191798" y="507422"/>
                  <a:pt x="0" y="526002"/>
                </a:cubicBezTo>
                <a:cubicBezTo>
                  <a:pt x="4823" y="442380"/>
                  <a:pt x="-6152" y="337935"/>
                  <a:pt x="0" y="175334"/>
                </a:cubicBezTo>
                <a:close/>
              </a:path>
            </a:pathLst>
          </a:custGeom>
          <a:solidFill>
            <a:srgbClr val="67D828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033923519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259051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C706A1E-3D5E-4070-AE7A-67DCFE077E1B}"/>
              </a:ext>
            </a:extLst>
          </p:cNvPr>
          <p:cNvSpPr/>
          <p:nvPr/>
        </p:nvSpPr>
        <p:spPr>
          <a:xfrm>
            <a:off x="0" y="6383443"/>
            <a:ext cx="12192000" cy="363586"/>
          </a:xfrm>
          <a:prstGeom prst="rect">
            <a:avLst/>
          </a:prstGeom>
          <a:solidFill>
            <a:srgbClr val="67D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F8C4031-14E1-4F12-8E91-3A9AC78124B7}"/>
              </a:ext>
            </a:extLst>
          </p:cNvPr>
          <p:cNvSpPr txBox="1">
            <a:spLocks/>
          </p:cNvSpPr>
          <p:nvPr/>
        </p:nvSpPr>
        <p:spPr>
          <a:xfrm>
            <a:off x="163197" y="6383443"/>
            <a:ext cx="8599063" cy="474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Group 10 - Tom</a:t>
            </a:r>
            <a:endParaRPr lang="en-GB" sz="20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F5E9F7E-5263-4801-B550-E181C49CBE1F}"/>
              </a:ext>
            </a:extLst>
          </p:cNvPr>
          <p:cNvSpPr txBox="1">
            <a:spLocks/>
          </p:cNvSpPr>
          <p:nvPr/>
        </p:nvSpPr>
        <p:spPr>
          <a:xfrm>
            <a:off x="395419" y="371142"/>
            <a:ext cx="11305349" cy="5514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3600" b="1" dirty="0">
                <a:latin typeface="Century Gothic" panose="020B0502020202020204"/>
              </a:rPr>
              <a:t>Column Transformer</a:t>
            </a:r>
            <a:endParaRPr kumimoji="0" lang="en-GB" sz="6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indent="0" algn="l">
              <a:buNone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The </a:t>
            </a:r>
            <a:r>
              <a:rPr kumimoji="0" lang="en-US" sz="18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colu</a:t>
            </a:r>
            <a:r>
              <a:rPr lang="en-US" sz="1800" dirty="0" err="1">
                <a:latin typeface="Century Gothic" panose="020B0502020202020204"/>
              </a:rPr>
              <a:t>mn</a:t>
            </a:r>
            <a:r>
              <a:rPr lang="en-US" sz="1800" dirty="0">
                <a:latin typeface="Century Gothic" panose="020B0502020202020204"/>
              </a:rPr>
              <a:t> transformer consists of two steps for processing the columns of the train / test sets: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indent="0" algn="l">
              <a:buNone/>
            </a:pPr>
            <a:r>
              <a:rPr lang="en-US" sz="1800" dirty="0">
                <a:latin typeface="Century Gothic" panose="020B0502020202020204"/>
              </a:rPr>
              <a:t>2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) The genre transformer converts the genre column to a form suitable for classifier training</a:t>
            </a:r>
          </a:p>
          <a:p>
            <a:pPr lvl="1"/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Each list of genres is converted to a </a:t>
            </a:r>
            <a:r>
              <a:rPr lang="en-US" sz="1800" dirty="0">
                <a:latin typeface="Century Gothic" panose="020B0502020202020204"/>
              </a:rPr>
              <a:t>multi-hot binary representation</a:t>
            </a:r>
          </a:p>
          <a:p>
            <a:pPr lvl="1"/>
            <a:r>
              <a:rPr lang="en-US" sz="1800" dirty="0">
                <a:latin typeface="Century Gothic" panose="020B0502020202020204"/>
              </a:rPr>
              <a:t>The </a:t>
            </a:r>
            <a:r>
              <a:rPr lang="en-US" sz="1800" dirty="0" err="1">
                <a:latin typeface="Century Gothic" panose="020B0502020202020204"/>
              </a:rPr>
              <a:t>MultiLabelBinarizer</a:t>
            </a:r>
            <a:r>
              <a:rPr lang="en-US" sz="1800" dirty="0">
                <a:latin typeface="Century Gothic" panose="020B0502020202020204"/>
              </a:rPr>
              <a:t> is saved to file to be used again by the web server for converting model predictions to genres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A7D83B4-AD21-4C49-8BCF-B54BE06A04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83" t="30938" r="80703" b="47055"/>
          <a:stretch/>
        </p:blipFill>
        <p:spPr>
          <a:xfrm>
            <a:off x="862144" y="2944760"/>
            <a:ext cx="1926456" cy="21266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E80609-46D0-484F-BA72-F275306F66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38" t="55771" r="82572" b="21941"/>
          <a:stretch/>
        </p:blipFill>
        <p:spPr>
          <a:xfrm>
            <a:off x="4354028" y="2947386"/>
            <a:ext cx="1607845" cy="2123980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0135D7ED-AB89-4CFC-A48B-F0612191E183}"/>
              </a:ext>
            </a:extLst>
          </p:cNvPr>
          <p:cNvSpPr/>
          <p:nvPr/>
        </p:nvSpPr>
        <p:spPr>
          <a:xfrm>
            <a:off x="2970228" y="3657395"/>
            <a:ext cx="1242874" cy="701336"/>
          </a:xfrm>
          <a:custGeom>
            <a:avLst/>
            <a:gdLst>
              <a:gd name="connsiteX0" fmla="*/ 0 w 1242874"/>
              <a:gd name="connsiteY0" fmla="*/ 175334 h 701336"/>
              <a:gd name="connsiteX1" fmla="*/ 437181 w 1242874"/>
              <a:gd name="connsiteY1" fmla="*/ 175334 h 701336"/>
              <a:gd name="connsiteX2" fmla="*/ 892206 w 1242874"/>
              <a:gd name="connsiteY2" fmla="*/ 175334 h 701336"/>
              <a:gd name="connsiteX3" fmla="*/ 892206 w 1242874"/>
              <a:gd name="connsiteY3" fmla="*/ 0 h 701336"/>
              <a:gd name="connsiteX4" fmla="*/ 1242874 w 1242874"/>
              <a:gd name="connsiteY4" fmla="*/ 350668 h 701336"/>
              <a:gd name="connsiteX5" fmla="*/ 892206 w 1242874"/>
              <a:gd name="connsiteY5" fmla="*/ 701336 h 701336"/>
              <a:gd name="connsiteX6" fmla="*/ 892206 w 1242874"/>
              <a:gd name="connsiteY6" fmla="*/ 526002 h 701336"/>
              <a:gd name="connsiteX7" fmla="*/ 446103 w 1242874"/>
              <a:gd name="connsiteY7" fmla="*/ 526002 h 701336"/>
              <a:gd name="connsiteX8" fmla="*/ 0 w 1242874"/>
              <a:gd name="connsiteY8" fmla="*/ 526002 h 701336"/>
              <a:gd name="connsiteX9" fmla="*/ 0 w 1242874"/>
              <a:gd name="connsiteY9" fmla="*/ 175334 h 701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2874" h="701336" fill="none" extrusionOk="0">
                <a:moveTo>
                  <a:pt x="0" y="175334"/>
                </a:moveTo>
                <a:cubicBezTo>
                  <a:pt x="108388" y="174797"/>
                  <a:pt x="326402" y="159776"/>
                  <a:pt x="437181" y="175334"/>
                </a:cubicBezTo>
                <a:cubicBezTo>
                  <a:pt x="547960" y="190892"/>
                  <a:pt x="692732" y="180247"/>
                  <a:pt x="892206" y="175334"/>
                </a:cubicBezTo>
                <a:cubicBezTo>
                  <a:pt x="886877" y="91709"/>
                  <a:pt x="887346" y="75530"/>
                  <a:pt x="892206" y="0"/>
                </a:cubicBezTo>
                <a:cubicBezTo>
                  <a:pt x="1049881" y="128935"/>
                  <a:pt x="1119760" y="225243"/>
                  <a:pt x="1242874" y="350668"/>
                </a:cubicBezTo>
                <a:cubicBezTo>
                  <a:pt x="1114992" y="507026"/>
                  <a:pt x="969840" y="598835"/>
                  <a:pt x="892206" y="701336"/>
                </a:cubicBezTo>
                <a:cubicBezTo>
                  <a:pt x="895709" y="665593"/>
                  <a:pt x="891507" y="585822"/>
                  <a:pt x="892206" y="526002"/>
                </a:cubicBezTo>
                <a:cubicBezTo>
                  <a:pt x="757122" y="522550"/>
                  <a:pt x="610219" y="509854"/>
                  <a:pt x="446103" y="526002"/>
                </a:cubicBezTo>
                <a:cubicBezTo>
                  <a:pt x="281987" y="542150"/>
                  <a:pt x="158906" y="516549"/>
                  <a:pt x="0" y="526002"/>
                </a:cubicBezTo>
                <a:cubicBezTo>
                  <a:pt x="2661" y="375502"/>
                  <a:pt x="-15270" y="269078"/>
                  <a:pt x="0" y="175334"/>
                </a:cubicBezTo>
                <a:close/>
              </a:path>
              <a:path w="1242874" h="701336" stroke="0" extrusionOk="0">
                <a:moveTo>
                  <a:pt x="0" y="175334"/>
                </a:moveTo>
                <a:cubicBezTo>
                  <a:pt x="121077" y="190444"/>
                  <a:pt x="238181" y="186481"/>
                  <a:pt x="463947" y="175334"/>
                </a:cubicBezTo>
                <a:cubicBezTo>
                  <a:pt x="689713" y="164187"/>
                  <a:pt x="688324" y="160975"/>
                  <a:pt x="892206" y="175334"/>
                </a:cubicBezTo>
                <a:cubicBezTo>
                  <a:pt x="895075" y="107772"/>
                  <a:pt x="900114" y="60167"/>
                  <a:pt x="892206" y="0"/>
                </a:cubicBezTo>
                <a:cubicBezTo>
                  <a:pt x="1002954" y="134977"/>
                  <a:pt x="1111023" y="222087"/>
                  <a:pt x="1242874" y="350668"/>
                </a:cubicBezTo>
                <a:cubicBezTo>
                  <a:pt x="1148434" y="443099"/>
                  <a:pt x="1026447" y="598506"/>
                  <a:pt x="892206" y="701336"/>
                </a:cubicBezTo>
                <a:cubicBezTo>
                  <a:pt x="897144" y="651824"/>
                  <a:pt x="886641" y="584743"/>
                  <a:pt x="892206" y="526002"/>
                </a:cubicBezTo>
                <a:cubicBezTo>
                  <a:pt x="742591" y="513603"/>
                  <a:pt x="553299" y="546230"/>
                  <a:pt x="446103" y="526002"/>
                </a:cubicBezTo>
                <a:cubicBezTo>
                  <a:pt x="338907" y="505774"/>
                  <a:pt x="191798" y="507422"/>
                  <a:pt x="0" y="526002"/>
                </a:cubicBezTo>
                <a:cubicBezTo>
                  <a:pt x="4823" y="442380"/>
                  <a:pt x="-6152" y="337935"/>
                  <a:pt x="0" y="175334"/>
                </a:cubicBezTo>
                <a:close/>
              </a:path>
            </a:pathLst>
          </a:custGeom>
          <a:solidFill>
            <a:srgbClr val="67D828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033923519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30258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C706A1E-3D5E-4070-AE7A-67DCFE077E1B}"/>
              </a:ext>
            </a:extLst>
          </p:cNvPr>
          <p:cNvSpPr/>
          <p:nvPr/>
        </p:nvSpPr>
        <p:spPr>
          <a:xfrm>
            <a:off x="0" y="6383443"/>
            <a:ext cx="12192000" cy="363586"/>
          </a:xfrm>
          <a:prstGeom prst="rect">
            <a:avLst/>
          </a:prstGeom>
          <a:solidFill>
            <a:srgbClr val="67D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F8C4031-14E1-4F12-8E91-3A9AC78124B7}"/>
              </a:ext>
            </a:extLst>
          </p:cNvPr>
          <p:cNvSpPr txBox="1">
            <a:spLocks/>
          </p:cNvSpPr>
          <p:nvPr/>
        </p:nvSpPr>
        <p:spPr>
          <a:xfrm>
            <a:off x="163197" y="6383443"/>
            <a:ext cx="8599063" cy="474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Group 10 - Tom</a:t>
            </a:r>
            <a:endParaRPr lang="en-GB" sz="20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F5E9F7E-5263-4801-B550-E181C49CBE1F}"/>
              </a:ext>
            </a:extLst>
          </p:cNvPr>
          <p:cNvSpPr txBox="1">
            <a:spLocks/>
          </p:cNvSpPr>
          <p:nvPr/>
        </p:nvSpPr>
        <p:spPr>
          <a:xfrm>
            <a:off x="395419" y="371142"/>
            <a:ext cx="11305349" cy="5514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3600" b="1" dirty="0">
                <a:latin typeface="Century Gothic" panose="020B0502020202020204"/>
              </a:rPr>
              <a:t>Post-processor Transformer</a:t>
            </a:r>
            <a:endParaRPr kumimoji="0" lang="en-GB" sz="6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indent="0" algn="l">
              <a:buNone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After calling the column transformer, columns are joined together again as a </a:t>
            </a:r>
            <a:r>
              <a:rPr kumimoji="0" lang="en-US" sz="18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dataframe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, and the post-processor transformer is called:</a:t>
            </a:r>
          </a:p>
          <a:p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Unsuitable samples are dropped that do not contain a minimum number of words due to stop word removal</a:t>
            </a:r>
          </a:p>
          <a:p>
            <a:r>
              <a:rPr lang="en-US" sz="1800" dirty="0" err="1">
                <a:latin typeface="Century Gothic" panose="020B0502020202020204"/>
              </a:rPr>
              <a:t>TorchText</a:t>
            </a:r>
            <a:r>
              <a:rPr lang="en-US" sz="1800" dirty="0">
                <a:latin typeface="Century Gothic" panose="020B0502020202020204"/>
              </a:rPr>
              <a:t> fields are constructed, and the data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converted into a </a:t>
            </a:r>
            <a:r>
              <a:rPr kumimoji="0" lang="en-US" sz="18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TorchText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dataset so that the model knows how to handle each part of the data</a:t>
            </a:r>
          </a:p>
          <a:p>
            <a:r>
              <a:rPr lang="en-US" sz="1800" dirty="0">
                <a:latin typeface="Century Gothic" panose="020B0502020202020204"/>
              </a:rPr>
              <a:t>Some model parameters are returned such as the vocabulary size, number of classes, </a:t>
            </a:r>
            <a:r>
              <a:rPr lang="en-US" sz="1800" dirty="0" err="1">
                <a:latin typeface="Century Gothic" panose="020B0502020202020204"/>
              </a:rPr>
              <a:t>GloVe</a:t>
            </a:r>
            <a:r>
              <a:rPr lang="en-US" sz="1800" dirty="0">
                <a:latin typeface="Century Gothic" panose="020B0502020202020204"/>
              </a:rPr>
              <a:t> pre-trained word embeddings and padding and unknown token indexes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A012F8-9F6A-4FFB-8848-6EC1B16580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81" t="50972" r="67266" b="24444"/>
          <a:stretch/>
        </p:blipFill>
        <p:spPr>
          <a:xfrm>
            <a:off x="614494" y="3519401"/>
            <a:ext cx="4591050" cy="259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617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C706A1E-3D5E-4070-AE7A-67DCFE077E1B}"/>
              </a:ext>
            </a:extLst>
          </p:cNvPr>
          <p:cNvSpPr/>
          <p:nvPr/>
        </p:nvSpPr>
        <p:spPr>
          <a:xfrm>
            <a:off x="0" y="6383443"/>
            <a:ext cx="12192000" cy="363586"/>
          </a:xfrm>
          <a:prstGeom prst="rect">
            <a:avLst/>
          </a:prstGeom>
          <a:solidFill>
            <a:srgbClr val="67D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F8C4031-14E1-4F12-8E91-3A9AC78124B7}"/>
              </a:ext>
            </a:extLst>
          </p:cNvPr>
          <p:cNvSpPr txBox="1">
            <a:spLocks/>
          </p:cNvSpPr>
          <p:nvPr/>
        </p:nvSpPr>
        <p:spPr>
          <a:xfrm>
            <a:off x="163197" y="6383443"/>
            <a:ext cx="8599063" cy="474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Group 10 - Tom</a:t>
            </a:r>
            <a:endParaRPr lang="en-GB" sz="20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F5E9F7E-5263-4801-B550-E181C49CBE1F}"/>
              </a:ext>
            </a:extLst>
          </p:cNvPr>
          <p:cNvSpPr txBox="1">
            <a:spLocks/>
          </p:cNvSpPr>
          <p:nvPr/>
        </p:nvSpPr>
        <p:spPr>
          <a:xfrm>
            <a:off x="395419" y="371142"/>
            <a:ext cx="11305349" cy="5514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3600" b="1" dirty="0">
                <a:latin typeface="Century Gothic" panose="020B0502020202020204"/>
              </a:rPr>
              <a:t>Model Transformer</a:t>
            </a:r>
            <a:endParaRPr kumimoji="0" lang="en-GB" sz="6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indent="0" algn="l">
              <a:buNone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The final step is the model transformer.</a:t>
            </a:r>
          </a:p>
          <a:p>
            <a:pPr marL="0" indent="0" algn="l">
              <a:buNone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Calling </a:t>
            </a:r>
            <a:r>
              <a:rPr kumimoji="0" lang="en-US" sz="18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fit_transform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on the pipeline with training data will:</a:t>
            </a:r>
          </a:p>
          <a:p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Split processed data into training and validation sets using k-fold cross validation</a:t>
            </a:r>
          </a:p>
          <a:p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Batch the data</a:t>
            </a:r>
          </a:p>
          <a:p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Create and train a new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E0FCAF-7EB8-4F24-8CD1-C2BFB37304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39" t="47083" r="55312" b="36944"/>
          <a:stretch/>
        </p:blipFill>
        <p:spPr>
          <a:xfrm>
            <a:off x="395419" y="3048590"/>
            <a:ext cx="6072056" cy="150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14970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C706A1E-3D5E-4070-AE7A-67DCFE077E1B}"/>
              </a:ext>
            </a:extLst>
          </p:cNvPr>
          <p:cNvSpPr/>
          <p:nvPr/>
        </p:nvSpPr>
        <p:spPr>
          <a:xfrm>
            <a:off x="0" y="6383443"/>
            <a:ext cx="12192000" cy="363586"/>
          </a:xfrm>
          <a:prstGeom prst="rect">
            <a:avLst/>
          </a:prstGeom>
          <a:solidFill>
            <a:srgbClr val="67D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F8C4031-14E1-4F12-8E91-3A9AC78124B7}"/>
              </a:ext>
            </a:extLst>
          </p:cNvPr>
          <p:cNvSpPr txBox="1">
            <a:spLocks/>
          </p:cNvSpPr>
          <p:nvPr/>
        </p:nvSpPr>
        <p:spPr>
          <a:xfrm>
            <a:off x="163197" y="6383443"/>
            <a:ext cx="8599063" cy="474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Group 10 - Tom</a:t>
            </a:r>
            <a:endParaRPr lang="en-GB" sz="20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F5E9F7E-5263-4801-B550-E181C49CBE1F}"/>
              </a:ext>
            </a:extLst>
          </p:cNvPr>
          <p:cNvSpPr txBox="1">
            <a:spLocks/>
          </p:cNvSpPr>
          <p:nvPr/>
        </p:nvSpPr>
        <p:spPr>
          <a:xfrm>
            <a:off x="395419" y="371142"/>
            <a:ext cx="11305349" cy="5514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3600" b="1" dirty="0">
                <a:latin typeface="Century Gothic" panose="020B0502020202020204"/>
              </a:rPr>
              <a:t>Model Transformer</a:t>
            </a:r>
            <a:endParaRPr kumimoji="0" lang="en-GB" sz="6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indent="0" algn="l">
              <a:buNone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The final step is the model transformer.</a:t>
            </a:r>
          </a:p>
          <a:p>
            <a:pPr marL="0" indent="0" algn="l">
              <a:buNone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Calling predict on the pipeline with testing data will:</a:t>
            </a:r>
          </a:p>
          <a:p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Load the classifier from file</a:t>
            </a:r>
          </a:p>
          <a:p>
            <a:r>
              <a:rPr lang="en-US" sz="1800" dirty="0">
                <a:latin typeface="Century Gothic" panose="020B0502020202020204"/>
              </a:rPr>
              <a:t>Batch the processed test data</a:t>
            </a:r>
          </a:p>
          <a:p>
            <a:r>
              <a:rPr lang="en-US" sz="1800" dirty="0">
                <a:latin typeface="Century Gothic" panose="020B0502020202020204"/>
              </a:rPr>
              <a:t>Test the model and return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9C9115-31E8-4363-B89C-13F0B7B132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08" t="50875" r="62902" b="45280"/>
          <a:stretch/>
        </p:blipFill>
        <p:spPr>
          <a:xfrm>
            <a:off x="395419" y="3233888"/>
            <a:ext cx="5195756" cy="39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92273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2">
            <a:extLst>
              <a:ext uri="{FF2B5EF4-FFF2-40B4-BE49-F238E27FC236}">
                <a16:creationId xmlns:a16="http://schemas.microsoft.com/office/drawing/2014/main" id="{0CB02BB0-B403-4ED4-944A-0E6CDD1C685B}"/>
              </a:ext>
            </a:extLst>
          </p:cNvPr>
          <p:cNvSpPr txBox="1">
            <a:spLocks/>
          </p:cNvSpPr>
          <p:nvPr/>
        </p:nvSpPr>
        <p:spPr>
          <a:xfrm>
            <a:off x="395419" y="371142"/>
            <a:ext cx="11358615" cy="5097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3600" b="1" dirty="0">
                <a:latin typeface="Century Gothic" panose="020B0502020202020204"/>
              </a:rPr>
              <a:t>Selecting the Best Model Architecture</a:t>
            </a:r>
            <a:endParaRPr kumimoji="0" lang="en-GB" sz="6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indent="0" algn="l">
              <a:buNone/>
            </a:pPr>
            <a:r>
              <a:rPr lang="en-US" sz="1800" dirty="0">
                <a:latin typeface="Century Gothic" panose="020B0502020202020204"/>
              </a:rPr>
              <a:t>To select the architecture to deploy, we compared models from the individual coursework.</a:t>
            </a:r>
          </a:p>
          <a:p>
            <a:pPr marL="0" indent="0" algn="l">
              <a:buNone/>
            </a:pPr>
            <a:r>
              <a:rPr lang="en-US" sz="1800" dirty="0">
                <a:latin typeface="Century Gothic" panose="020B0502020202020204"/>
              </a:rPr>
              <a:t>Across the group, we covered: CNN, LSTM, transformers, SVM and One-vs-Rest classifiers.</a:t>
            </a:r>
          </a:p>
          <a:p>
            <a:pPr marL="0" indent="0" algn="l">
              <a:buNone/>
            </a:pPr>
            <a:r>
              <a:rPr lang="en-US" sz="1800" dirty="0">
                <a:latin typeface="Century Gothic" panose="020B0502020202020204"/>
              </a:rPr>
              <a:t>LSTM and transformer worked best with word embeddings so were compared further.</a:t>
            </a:r>
          </a:p>
          <a:p>
            <a:pPr marL="0" indent="0" algn="l">
              <a:buNone/>
            </a:pPr>
            <a:r>
              <a:rPr lang="en-US" sz="1800" dirty="0">
                <a:latin typeface="Century Gothic" panose="020B0502020202020204"/>
              </a:rPr>
              <a:t>Using the same test data and pre-processing, the transformer got </a:t>
            </a:r>
            <a:r>
              <a:rPr lang="en-US" sz="1800" dirty="0">
                <a:highlight>
                  <a:srgbClr val="FFFF00"/>
                </a:highlight>
                <a:latin typeface="Century Gothic" panose="020B0502020202020204"/>
              </a:rPr>
              <a:t>???</a:t>
            </a:r>
            <a:r>
              <a:rPr lang="en-US" sz="1800" dirty="0">
                <a:latin typeface="Century Gothic" panose="020B0502020202020204"/>
              </a:rPr>
              <a:t> test accuracy, compared to the LSTM’s 27%.</a:t>
            </a:r>
          </a:p>
          <a:p>
            <a:pPr marL="0" indent="0" algn="l">
              <a:buNone/>
            </a:pPr>
            <a:r>
              <a:rPr lang="en-US" sz="1800" dirty="0">
                <a:latin typeface="Century Gothic" panose="020B0502020202020204"/>
              </a:rPr>
              <a:t>Therefore, the LSTM was selected to include in the pipeline.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143F52-D0D4-433B-8A51-EC8C5684D37F}"/>
              </a:ext>
            </a:extLst>
          </p:cNvPr>
          <p:cNvSpPr/>
          <p:nvPr/>
        </p:nvSpPr>
        <p:spPr>
          <a:xfrm>
            <a:off x="0" y="6383443"/>
            <a:ext cx="12192000" cy="363586"/>
          </a:xfrm>
          <a:prstGeom prst="rect">
            <a:avLst/>
          </a:prstGeom>
          <a:solidFill>
            <a:srgbClr val="EB5D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3DC1C0E-863C-4794-9BEE-0CC223F8ACB6}"/>
              </a:ext>
            </a:extLst>
          </p:cNvPr>
          <p:cNvSpPr txBox="1">
            <a:spLocks/>
          </p:cNvSpPr>
          <p:nvPr/>
        </p:nvSpPr>
        <p:spPr>
          <a:xfrm>
            <a:off x="163197" y="6383443"/>
            <a:ext cx="8599063" cy="474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Group 10 - Alex</a:t>
            </a:r>
            <a:endParaRPr lang="en-GB" sz="20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8541563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>
            <a:extLst>
              <a:ext uri="{FF2B5EF4-FFF2-40B4-BE49-F238E27FC236}">
                <a16:creationId xmlns:a16="http://schemas.microsoft.com/office/drawing/2014/main" id="{81E80408-5B29-4BB5-A442-571B7377D48E}"/>
              </a:ext>
            </a:extLst>
          </p:cNvPr>
          <p:cNvSpPr txBox="1">
            <a:spLocks/>
          </p:cNvSpPr>
          <p:nvPr/>
        </p:nvSpPr>
        <p:spPr>
          <a:xfrm>
            <a:off x="395419" y="371142"/>
            <a:ext cx="11358615" cy="5097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3600" b="1" dirty="0">
                <a:latin typeface="Century Gothic" panose="020B0502020202020204"/>
              </a:rPr>
              <a:t>Sample Distribution</a:t>
            </a:r>
            <a:endParaRPr kumimoji="0" lang="en-GB" sz="6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indent="0" algn="l">
              <a:buNone/>
            </a:pPr>
            <a:r>
              <a:rPr lang="en-US" sz="1800" dirty="0">
                <a:latin typeface="Century Gothic" panose="020B0502020202020204"/>
              </a:rPr>
              <a:t>An issue we discovered were that not all genres have many samples and so some sample had to be removed.</a:t>
            </a:r>
          </a:p>
          <a:p>
            <a:pPr marL="0" indent="0" algn="l">
              <a:buNone/>
            </a:pPr>
            <a:r>
              <a:rPr lang="en-US" sz="1800" dirty="0">
                <a:latin typeface="Century Gothic" panose="020B0502020202020204"/>
              </a:rPr>
              <a:t>However, this still left a bad distribution that caused the model to be good at predicting the most common genres drama and comedy, but rarely predicting rarer ones such as romance or crime.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159CA8-B98C-43FB-88AA-0271DF6A6BE6}"/>
              </a:ext>
            </a:extLst>
          </p:cNvPr>
          <p:cNvSpPr/>
          <p:nvPr/>
        </p:nvSpPr>
        <p:spPr>
          <a:xfrm>
            <a:off x="0" y="6383443"/>
            <a:ext cx="12192000" cy="363586"/>
          </a:xfrm>
          <a:prstGeom prst="rect">
            <a:avLst/>
          </a:prstGeom>
          <a:solidFill>
            <a:srgbClr val="EB5D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244EAD6C-F9CE-43FD-9654-06670064EC1E}"/>
              </a:ext>
            </a:extLst>
          </p:cNvPr>
          <p:cNvSpPr txBox="1">
            <a:spLocks/>
          </p:cNvSpPr>
          <p:nvPr/>
        </p:nvSpPr>
        <p:spPr>
          <a:xfrm>
            <a:off x="163197" y="6383443"/>
            <a:ext cx="8599063" cy="474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2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Group 10 - Alex</a:t>
            </a:r>
            <a:endParaRPr lang="en-GB" sz="20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A67EDD7-59BA-448F-9232-A70AF436F2D5}"/>
              </a:ext>
            </a:extLst>
          </p:cNvPr>
          <p:cNvGrpSpPr/>
          <p:nvPr/>
        </p:nvGrpSpPr>
        <p:grpSpPr>
          <a:xfrm>
            <a:off x="249503" y="3429001"/>
            <a:ext cx="11606855" cy="2843472"/>
            <a:chOff x="373790" y="3429001"/>
            <a:chExt cx="11606855" cy="284347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A1890D8-6906-4A34-8510-6524BD3818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9651" t="56330" r="38537" b="5753"/>
            <a:stretch/>
          </p:blipFill>
          <p:spPr>
            <a:xfrm>
              <a:off x="9672144" y="3689045"/>
              <a:ext cx="2308501" cy="225730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3BA3830-E4C0-47D3-B2B8-1AFF6183B8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069" t="34156" r="34957" b="24018"/>
            <a:stretch/>
          </p:blipFill>
          <p:spPr>
            <a:xfrm>
              <a:off x="1452515" y="3689045"/>
              <a:ext cx="2578485" cy="2429106"/>
            </a:xfrm>
            <a:prstGeom prst="rect">
              <a:avLst/>
            </a:prstGeom>
          </p:spPr>
        </p:pic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044570AB-0867-4158-8ED1-176295025F29}"/>
                </a:ext>
              </a:extLst>
            </p:cNvPr>
            <p:cNvSpPr/>
            <p:nvPr/>
          </p:nvSpPr>
          <p:spPr>
            <a:xfrm>
              <a:off x="4146249" y="4368302"/>
              <a:ext cx="1182584" cy="667315"/>
            </a:xfrm>
            <a:custGeom>
              <a:avLst/>
              <a:gdLst>
                <a:gd name="connsiteX0" fmla="*/ 0 w 1182584"/>
                <a:gd name="connsiteY0" fmla="*/ 166829 h 667315"/>
                <a:gd name="connsiteX1" fmla="*/ 415974 w 1182584"/>
                <a:gd name="connsiteY1" fmla="*/ 166829 h 667315"/>
                <a:gd name="connsiteX2" fmla="*/ 848927 w 1182584"/>
                <a:gd name="connsiteY2" fmla="*/ 166829 h 667315"/>
                <a:gd name="connsiteX3" fmla="*/ 848927 w 1182584"/>
                <a:gd name="connsiteY3" fmla="*/ 0 h 667315"/>
                <a:gd name="connsiteX4" fmla="*/ 1182584 w 1182584"/>
                <a:gd name="connsiteY4" fmla="*/ 333658 h 667315"/>
                <a:gd name="connsiteX5" fmla="*/ 848927 w 1182584"/>
                <a:gd name="connsiteY5" fmla="*/ 667315 h 667315"/>
                <a:gd name="connsiteX6" fmla="*/ 848927 w 1182584"/>
                <a:gd name="connsiteY6" fmla="*/ 500486 h 667315"/>
                <a:gd name="connsiteX7" fmla="*/ 424464 w 1182584"/>
                <a:gd name="connsiteY7" fmla="*/ 500486 h 667315"/>
                <a:gd name="connsiteX8" fmla="*/ 0 w 1182584"/>
                <a:gd name="connsiteY8" fmla="*/ 500486 h 667315"/>
                <a:gd name="connsiteX9" fmla="*/ 0 w 1182584"/>
                <a:gd name="connsiteY9" fmla="*/ 166829 h 667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2584" h="667315" fill="none" extrusionOk="0">
                  <a:moveTo>
                    <a:pt x="0" y="166829"/>
                  </a:moveTo>
                  <a:cubicBezTo>
                    <a:pt x="143269" y="160041"/>
                    <a:pt x="318124" y="167681"/>
                    <a:pt x="415974" y="166829"/>
                  </a:cubicBezTo>
                  <a:cubicBezTo>
                    <a:pt x="513824" y="165977"/>
                    <a:pt x="754397" y="181621"/>
                    <a:pt x="848927" y="166829"/>
                  </a:cubicBezTo>
                  <a:cubicBezTo>
                    <a:pt x="846861" y="118799"/>
                    <a:pt x="847712" y="76228"/>
                    <a:pt x="848927" y="0"/>
                  </a:cubicBezTo>
                  <a:cubicBezTo>
                    <a:pt x="926037" y="99449"/>
                    <a:pt x="1030326" y="157281"/>
                    <a:pt x="1182584" y="333658"/>
                  </a:cubicBezTo>
                  <a:cubicBezTo>
                    <a:pt x="1056952" y="467365"/>
                    <a:pt x="999682" y="525713"/>
                    <a:pt x="848927" y="667315"/>
                  </a:cubicBezTo>
                  <a:cubicBezTo>
                    <a:pt x="845632" y="613957"/>
                    <a:pt x="852664" y="535725"/>
                    <a:pt x="848927" y="500486"/>
                  </a:cubicBezTo>
                  <a:cubicBezTo>
                    <a:pt x="670179" y="519006"/>
                    <a:pt x="588601" y="482867"/>
                    <a:pt x="424464" y="500486"/>
                  </a:cubicBezTo>
                  <a:cubicBezTo>
                    <a:pt x="260327" y="518105"/>
                    <a:pt x="105767" y="517218"/>
                    <a:pt x="0" y="500486"/>
                  </a:cubicBezTo>
                  <a:cubicBezTo>
                    <a:pt x="-10184" y="360645"/>
                    <a:pt x="470" y="237534"/>
                    <a:pt x="0" y="166829"/>
                  </a:cubicBezTo>
                  <a:close/>
                </a:path>
                <a:path w="1182584" h="667315" stroke="0" extrusionOk="0">
                  <a:moveTo>
                    <a:pt x="0" y="166829"/>
                  </a:moveTo>
                  <a:cubicBezTo>
                    <a:pt x="131478" y="157125"/>
                    <a:pt x="337446" y="165346"/>
                    <a:pt x="441442" y="166829"/>
                  </a:cubicBezTo>
                  <a:cubicBezTo>
                    <a:pt x="545438" y="168312"/>
                    <a:pt x="735575" y="169314"/>
                    <a:pt x="848927" y="166829"/>
                  </a:cubicBezTo>
                  <a:cubicBezTo>
                    <a:pt x="847283" y="104983"/>
                    <a:pt x="855086" y="51689"/>
                    <a:pt x="848927" y="0"/>
                  </a:cubicBezTo>
                  <a:cubicBezTo>
                    <a:pt x="982955" y="148674"/>
                    <a:pt x="1076967" y="208146"/>
                    <a:pt x="1182584" y="333658"/>
                  </a:cubicBezTo>
                  <a:cubicBezTo>
                    <a:pt x="1022137" y="486865"/>
                    <a:pt x="909641" y="579025"/>
                    <a:pt x="848927" y="667315"/>
                  </a:cubicBezTo>
                  <a:cubicBezTo>
                    <a:pt x="850239" y="626994"/>
                    <a:pt x="846308" y="537993"/>
                    <a:pt x="848927" y="500486"/>
                  </a:cubicBezTo>
                  <a:cubicBezTo>
                    <a:pt x="736147" y="484997"/>
                    <a:pt x="521404" y="504969"/>
                    <a:pt x="424464" y="500486"/>
                  </a:cubicBezTo>
                  <a:cubicBezTo>
                    <a:pt x="327524" y="496003"/>
                    <a:pt x="199849" y="487201"/>
                    <a:pt x="0" y="500486"/>
                  </a:cubicBezTo>
                  <a:cubicBezTo>
                    <a:pt x="506" y="392733"/>
                    <a:pt x="2558" y="275554"/>
                    <a:pt x="0" y="166829"/>
                  </a:cubicBezTo>
                  <a:close/>
                </a:path>
              </a:pathLst>
            </a:custGeom>
            <a:solidFill>
              <a:srgbClr val="EB5D05"/>
            </a:solidFill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033923519">
                    <a:prstGeom prst="rightArrow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B26C7D8-DA9D-4631-9D2E-CA72E02949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9636" t="54417" r="38308" b="7698"/>
            <a:stretch/>
          </p:blipFill>
          <p:spPr>
            <a:xfrm>
              <a:off x="5629651" y="3671076"/>
              <a:ext cx="2308501" cy="223043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B3C3359-71B9-4367-82C1-D9961BCA24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251" t="31342" r="85293" b="55315"/>
            <a:stretch/>
          </p:blipFill>
          <p:spPr>
            <a:xfrm>
              <a:off x="4964026" y="5296283"/>
              <a:ext cx="768231" cy="89306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6E11C2C-731A-4B56-A897-0A28C3B6FE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322" t="33453" r="85071" b="53877"/>
            <a:stretch/>
          </p:blipFill>
          <p:spPr>
            <a:xfrm>
              <a:off x="9026709" y="5327581"/>
              <a:ext cx="770925" cy="831576"/>
            </a:xfrm>
            <a:prstGeom prst="rect">
              <a:avLst/>
            </a:prstGeom>
          </p:spPr>
        </p:pic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29FDB91D-C2E7-4B3E-BE15-567E867E5830}"/>
                </a:ext>
              </a:extLst>
            </p:cNvPr>
            <p:cNvSpPr/>
            <p:nvPr/>
          </p:nvSpPr>
          <p:spPr>
            <a:xfrm>
              <a:off x="8179693" y="4368302"/>
              <a:ext cx="1182584" cy="667315"/>
            </a:xfrm>
            <a:custGeom>
              <a:avLst/>
              <a:gdLst>
                <a:gd name="connsiteX0" fmla="*/ 0 w 1182584"/>
                <a:gd name="connsiteY0" fmla="*/ 166829 h 667315"/>
                <a:gd name="connsiteX1" fmla="*/ 415974 w 1182584"/>
                <a:gd name="connsiteY1" fmla="*/ 166829 h 667315"/>
                <a:gd name="connsiteX2" fmla="*/ 848927 w 1182584"/>
                <a:gd name="connsiteY2" fmla="*/ 166829 h 667315"/>
                <a:gd name="connsiteX3" fmla="*/ 848927 w 1182584"/>
                <a:gd name="connsiteY3" fmla="*/ 0 h 667315"/>
                <a:gd name="connsiteX4" fmla="*/ 1182584 w 1182584"/>
                <a:gd name="connsiteY4" fmla="*/ 333658 h 667315"/>
                <a:gd name="connsiteX5" fmla="*/ 848927 w 1182584"/>
                <a:gd name="connsiteY5" fmla="*/ 667315 h 667315"/>
                <a:gd name="connsiteX6" fmla="*/ 848927 w 1182584"/>
                <a:gd name="connsiteY6" fmla="*/ 500486 h 667315"/>
                <a:gd name="connsiteX7" fmla="*/ 424464 w 1182584"/>
                <a:gd name="connsiteY7" fmla="*/ 500486 h 667315"/>
                <a:gd name="connsiteX8" fmla="*/ 0 w 1182584"/>
                <a:gd name="connsiteY8" fmla="*/ 500486 h 667315"/>
                <a:gd name="connsiteX9" fmla="*/ 0 w 1182584"/>
                <a:gd name="connsiteY9" fmla="*/ 166829 h 667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2584" h="667315" fill="none" extrusionOk="0">
                  <a:moveTo>
                    <a:pt x="0" y="166829"/>
                  </a:moveTo>
                  <a:cubicBezTo>
                    <a:pt x="143269" y="160041"/>
                    <a:pt x="318124" y="167681"/>
                    <a:pt x="415974" y="166829"/>
                  </a:cubicBezTo>
                  <a:cubicBezTo>
                    <a:pt x="513824" y="165977"/>
                    <a:pt x="754397" y="181621"/>
                    <a:pt x="848927" y="166829"/>
                  </a:cubicBezTo>
                  <a:cubicBezTo>
                    <a:pt x="846861" y="118799"/>
                    <a:pt x="847712" y="76228"/>
                    <a:pt x="848927" y="0"/>
                  </a:cubicBezTo>
                  <a:cubicBezTo>
                    <a:pt x="926037" y="99449"/>
                    <a:pt x="1030326" y="157281"/>
                    <a:pt x="1182584" y="333658"/>
                  </a:cubicBezTo>
                  <a:cubicBezTo>
                    <a:pt x="1056952" y="467365"/>
                    <a:pt x="999682" y="525713"/>
                    <a:pt x="848927" y="667315"/>
                  </a:cubicBezTo>
                  <a:cubicBezTo>
                    <a:pt x="845632" y="613957"/>
                    <a:pt x="852664" y="535725"/>
                    <a:pt x="848927" y="500486"/>
                  </a:cubicBezTo>
                  <a:cubicBezTo>
                    <a:pt x="670179" y="519006"/>
                    <a:pt x="588601" y="482867"/>
                    <a:pt x="424464" y="500486"/>
                  </a:cubicBezTo>
                  <a:cubicBezTo>
                    <a:pt x="260327" y="518105"/>
                    <a:pt x="105767" y="517218"/>
                    <a:pt x="0" y="500486"/>
                  </a:cubicBezTo>
                  <a:cubicBezTo>
                    <a:pt x="-10184" y="360645"/>
                    <a:pt x="470" y="237534"/>
                    <a:pt x="0" y="166829"/>
                  </a:cubicBezTo>
                  <a:close/>
                </a:path>
                <a:path w="1182584" h="667315" stroke="0" extrusionOk="0">
                  <a:moveTo>
                    <a:pt x="0" y="166829"/>
                  </a:moveTo>
                  <a:cubicBezTo>
                    <a:pt x="131478" y="157125"/>
                    <a:pt x="337446" y="165346"/>
                    <a:pt x="441442" y="166829"/>
                  </a:cubicBezTo>
                  <a:cubicBezTo>
                    <a:pt x="545438" y="168312"/>
                    <a:pt x="735575" y="169314"/>
                    <a:pt x="848927" y="166829"/>
                  </a:cubicBezTo>
                  <a:cubicBezTo>
                    <a:pt x="847283" y="104983"/>
                    <a:pt x="855086" y="51689"/>
                    <a:pt x="848927" y="0"/>
                  </a:cubicBezTo>
                  <a:cubicBezTo>
                    <a:pt x="982955" y="148674"/>
                    <a:pt x="1076967" y="208146"/>
                    <a:pt x="1182584" y="333658"/>
                  </a:cubicBezTo>
                  <a:cubicBezTo>
                    <a:pt x="1022137" y="486865"/>
                    <a:pt x="909641" y="579025"/>
                    <a:pt x="848927" y="667315"/>
                  </a:cubicBezTo>
                  <a:cubicBezTo>
                    <a:pt x="850239" y="626994"/>
                    <a:pt x="846308" y="537993"/>
                    <a:pt x="848927" y="500486"/>
                  </a:cubicBezTo>
                  <a:cubicBezTo>
                    <a:pt x="736147" y="484997"/>
                    <a:pt x="521404" y="504969"/>
                    <a:pt x="424464" y="500486"/>
                  </a:cubicBezTo>
                  <a:cubicBezTo>
                    <a:pt x="327524" y="496003"/>
                    <a:pt x="199849" y="487201"/>
                    <a:pt x="0" y="500486"/>
                  </a:cubicBezTo>
                  <a:cubicBezTo>
                    <a:pt x="506" y="392733"/>
                    <a:pt x="2558" y="275554"/>
                    <a:pt x="0" y="166829"/>
                  </a:cubicBezTo>
                  <a:close/>
                </a:path>
              </a:pathLst>
            </a:custGeom>
            <a:solidFill>
              <a:srgbClr val="EB5D05"/>
            </a:solidFill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033923519">
                    <a:prstGeom prst="rightArrow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233EC35-7042-438D-B149-A1316317D2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010" t="32104" r="84035" b="23048"/>
            <a:stretch/>
          </p:blipFill>
          <p:spPr>
            <a:xfrm>
              <a:off x="373790" y="3429001"/>
              <a:ext cx="896659" cy="28434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3871815"/>
      </p:ext>
    </p:extLst>
  </p:cSld>
  <p:clrMapOvr>
    <a:masterClrMapping/>
  </p:clrMapOvr>
  <p:transition spd="slow">
    <p:push dir="u"/>
  </p:transition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1208</TotalTime>
  <Words>794</Words>
  <Application>Microsoft Office PowerPoint</Application>
  <PresentationFormat>Widescreen</PresentationFormat>
  <Paragraphs>130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Century Gothic</vt:lpstr>
      <vt:lpstr>Office Theme</vt:lpstr>
      <vt:lpstr>Mesh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IMDb Genre Predictor</dc:title>
  <dc:creator>Tom Wilson</dc:creator>
  <cp:lastModifiedBy>Tom Wilson</cp:lastModifiedBy>
  <cp:revision>129</cp:revision>
  <dcterms:created xsi:type="dcterms:W3CDTF">2021-05-20T10:29:39Z</dcterms:created>
  <dcterms:modified xsi:type="dcterms:W3CDTF">2021-05-23T15:23:27Z</dcterms:modified>
</cp:coreProperties>
</file>